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3" r:id="rId1"/>
  </p:sldMasterIdLst>
  <p:notesMasterIdLst>
    <p:notesMasterId r:id="rId82"/>
  </p:notesMasterIdLst>
  <p:sldIdLst>
    <p:sldId id="575" r:id="rId2"/>
    <p:sldId id="256" r:id="rId3"/>
    <p:sldId id="284" r:id="rId4"/>
    <p:sldId id="285" r:id="rId5"/>
    <p:sldId id="297" r:id="rId6"/>
    <p:sldId id="592" r:id="rId7"/>
    <p:sldId id="594" r:id="rId8"/>
    <p:sldId id="593" r:id="rId9"/>
    <p:sldId id="596" r:id="rId10"/>
    <p:sldId id="595" r:id="rId11"/>
    <p:sldId id="597" r:id="rId12"/>
    <p:sldId id="598" r:id="rId13"/>
    <p:sldId id="600" r:id="rId14"/>
    <p:sldId id="601" r:id="rId15"/>
    <p:sldId id="602" r:id="rId16"/>
    <p:sldId id="599" r:id="rId17"/>
    <p:sldId id="604" r:id="rId18"/>
    <p:sldId id="603" r:id="rId19"/>
    <p:sldId id="606" r:id="rId20"/>
    <p:sldId id="607" r:id="rId21"/>
    <p:sldId id="608" r:id="rId22"/>
    <p:sldId id="576" r:id="rId23"/>
    <p:sldId id="605" r:id="rId24"/>
    <p:sldId id="610" r:id="rId25"/>
    <p:sldId id="609" r:id="rId26"/>
    <p:sldId id="612" r:id="rId27"/>
    <p:sldId id="611" r:id="rId28"/>
    <p:sldId id="613" r:id="rId29"/>
    <p:sldId id="614" r:id="rId30"/>
    <p:sldId id="615" r:id="rId31"/>
    <p:sldId id="616" r:id="rId32"/>
    <p:sldId id="618" r:id="rId33"/>
    <p:sldId id="619" r:id="rId34"/>
    <p:sldId id="620" r:id="rId35"/>
    <p:sldId id="621" r:id="rId36"/>
    <p:sldId id="622" r:id="rId37"/>
    <p:sldId id="623" r:id="rId38"/>
    <p:sldId id="624" r:id="rId39"/>
    <p:sldId id="625" r:id="rId40"/>
    <p:sldId id="626" r:id="rId41"/>
    <p:sldId id="627" r:id="rId42"/>
    <p:sldId id="628" r:id="rId43"/>
    <p:sldId id="629" r:id="rId44"/>
    <p:sldId id="630" r:id="rId45"/>
    <p:sldId id="617" r:id="rId46"/>
    <p:sldId id="631" r:id="rId47"/>
    <p:sldId id="632" r:id="rId48"/>
    <p:sldId id="582" r:id="rId49"/>
    <p:sldId id="634" r:id="rId50"/>
    <p:sldId id="635" r:id="rId51"/>
    <p:sldId id="636" r:id="rId52"/>
    <p:sldId id="637" r:id="rId53"/>
    <p:sldId id="638" r:id="rId54"/>
    <p:sldId id="633" r:id="rId55"/>
    <p:sldId id="639" r:id="rId56"/>
    <p:sldId id="641" r:id="rId57"/>
    <p:sldId id="642" r:id="rId58"/>
    <p:sldId id="643" r:id="rId59"/>
    <p:sldId id="646" r:id="rId60"/>
    <p:sldId id="647" r:id="rId61"/>
    <p:sldId id="648" r:id="rId62"/>
    <p:sldId id="649" r:id="rId63"/>
    <p:sldId id="644" r:id="rId64"/>
    <p:sldId id="650" r:id="rId65"/>
    <p:sldId id="652" r:id="rId66"/>
    <p:sldId id="653" r:id="rId67"/>
    <p:sldId id="654" r:id="rId68"/>
    <p:sldId id="655" r:id="rId69"/>
    <p:sldId id="656" r:id="rId70"/>
    <p:sldId id="657" r:id="rId71"/>
    <p:sldId id="658" r:id="rId72"/>
    <p:sldId id="659" r:id="rId73"/>
    <p:sldId id="660" r:id="rId74"/>
    <p:sldId id="661" r:id="rId75"/>
    <p:sldId id="662" r:id="rId76"/>
    <p:sldId id="663" r:id="rId77"/>
    <p:sldId id="665" r:id="rId78"/>
    <p:sldId id="664" r:id="rId79"/>
    <p:sldId id="666" r:id="rId80"/>
    <p:sldId id="667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8AAC46"/>
    <a:srgbClr val="92B54B"/>
    <a:srgbClr val="3362DF"/>
    <a:srgbClr val="00C491"/>
    <a:srgbClr val="00CC99"/>
    <a:srgbClr val="CCFFCC"/>
    <a:srgbClr val="CCFF99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0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4B7FEE4D-ADA4-4385-BB0A-E33FE6F957C4}" type="datetimeFigureOut">
              <a:rPr lang="zh-TW" altLang="en-US"/>
              <a:pPr>
                <a:defRPr/>
              </a:pPr>
              <a:t>2020/6/16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E6BADA5C-B84D-4695-A2FC-01D7A41D8E5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285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1">
          <a:blip r:embed="rId2" cstate="screen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00808"/>
            <a:ext cx="9144000" cy="1470025"/>
          </a:xfrm>
          <a:solidFill>
            <a:srgbClr val="FFFFFF">
              <a:alpha val="80000"/>
            </a:srgbClr>
          </a:solidFill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87167"/>
            <a:ext cx="6400800" cy="197408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4000" b="1" cap="none" spc="0" baseline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標楷體" panose="03000509000000000000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36B5-D448-4975-83CA-D1A5AC533705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030F321-9F8E-4C28-AEDC-DF0E2C5204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441" y="6397413"/>
            <a:ext cx="1197192" cy="41282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870A37F-FD5A-4C96-A667-E34D75473DDF}"/>
              </a:ext>
            </a:extLst>
          </p:cNvPr>
          <p:cNvSpPr/>
          <p:nvPr/>
        </p:nvSpPr>
        <p:spPr>
          <a:xfrm>
            <a:off x="1693177" y="6390593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本內容僅供授課使用，禁止提供網路下載、重製或翻印。</a:t>
            </a:r>
          </a:p>
        </p:txBody>
      </p:sp>
    </p:spTree>
    <p:extLst>
      <p:ext uri="{BB962C8B-B14F-4D97-AF65-F5344CB8AC3E}">
        <p14:creationId xmlns:p14="http://schemas.microsoft.com/office/powerpoint/2010/main" val="115403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27BE6-89CF-4A38-A10D-25955CBB955B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270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D629-8295-4DC9-986E-4952C0244D16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581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1B65-AB74-4AB5-83D3-65E79D41FE88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09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90000"/>
            </a:schemeClr>
          </a:solidFill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7832C-7C3B-4A64-886F-ED4769B89C55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713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例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62869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6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492896"/>
            <a:ext cx="7772400" cy="3744416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403F-5FFC-4370-ABA4-397F6EE6EE51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89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練習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62869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3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492896"/>
            <a:ext cx="7772400" cy="3744416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8D297-3103-4ED3-93FA-A0A2FF9945FE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7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151B1-5984-48FA-A770-911141F8DFFC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25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99B1-3387-4B7E-9217-CE2E5FC0E41E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53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BF37-632C-423B-A1F5-CF34F01F0CF0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99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9049B-7266-4718-8DE2-7941F3E4F318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98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84E9-61BC-4CDA-9211-D43996FF52ED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79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E4EA4B9-35B9-40E5-95AA-90241BA1F8D5}"/>
              </a:ext>
            </a:extLst>
          </p:cNvPr>
          <p:cNvSpPr/>
          <p:nvPr/>
        </p:nvSpPr>
        <p:spPr>
          <a:xfrm>
            <a:off x="0" y="0"/>
            <a:ext cx="8028384" cy="12687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501558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66874" y="6381328"/>
            <a:ext cx="13929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072E8CD6-03DE-4609-A59D-DDCF7A091521}" type="datetime1">
              <a:rPr lang="en-GB" altLang="zh-TW" smtClean="0"/>
              <a:t>16/06/2020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8132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D0F328F-BF98-4ECF-A569-D2B5D757F7D0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397413"/>
            <a:ext cx="1209675" cy="412825"/>
          </a:xfrm>
          <a:prstGeom prst="rect">
            <a:avLst/>
          </a:prstGeom>
        </p:spPr>
      </p:pic>
      <p:pic>
        <p:nvPicPr>
          <p:cNvPr id="11" name="圖片 10" descr="一張含有 室外, 建築物, 大, 水 的圖片&#10;&#10;自動產生的描述">
            <a:extLst>
              <a:ext uri="{FF2B5EF4-FFF2-40B4-BE49-F238E27FC236}">
                <a16:creationId xmlns:a16="http://schemas.microsoft.com/office/drawing/2014/main" id="{10B2163E-9017-46C6-B86D-E18E6765BB1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21283"/>
          <a:stretch/>
        </p:blipFill>
        <p:spPr>
          <a:xfrm>
            <a:off x="7956376" y="-7385"/>
            <a:ext cx="1187624" cy="126876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99412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8A24A41-EB0F-4CDC-AAA3-BB07832A9DD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397413"/>
            <a:ext cx="1209675" cy="41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04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Ø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742950" indent="-28575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Times New Roman" panose="02020603050405020304" pitchFamily="18" charset="0"/>
        <a:buChar char="‣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–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»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14.1.pdf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14.2.pdf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&#20363;&#38988;14.3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14.4.pdf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14.5.pdf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&#20363;&#38988;14.6.pdf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38E167-C255-48B7-BDC0-5A0D473C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9B30F0-252E-4F9E-AAF6-98D20D05F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04362"/>
            <a:ext cx="8229600" cy="3851987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本教學投影片係屬教科書著作之延伸，亦受著作權法之保護。</a:t>
            </a: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請依出版社授權使用規範利用本教學資源，非經授權許可不得以影印、拷貝、列印等方法進行重製，亦不得改作、公開展示著作內容，亦請勿對第三人公開傳輸、散布。</a:t>
            </a:r>
            <a:endParaRPr lang="zh-TW" altLang="en-US" dirty="0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F7F299D7-567D-4752-B1DC-293FF2FDF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5790"/>
            <a:ext cx="3711633" cy="997527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99DB6A0A-B2A1-45D2-B8D2-FCB0F773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650B161-FF85-459E-B5CE-582223B99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05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38FCA-4642-40B1-B6D3-BFEB3B8F6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14.1</a:t>
            </a:r>
            <a:r>
              <a:rPr lang="zh-TW" altLang="en-US" dirty="0"/>
              <a:t> 密度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D31B82-DABF-4CF6-899F-2B0AE3538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物質的</a:t>
            </a:r>
            <a:r>
              <a:rPr lang="zh-TW" altLang="en-US" b="1" dirty="0">
                <a:solidFill>
                  <a:srgbClr val="C00000"/>
                </a:solidFill>
              </a:rPr>
              <a:t>比重</a:t>
            </a:r>
            <a:r>
              <a:rPr lang="en-US" altLang="zh-TW" dirty="0"/>
              <a:t>(specific gravity)</a:t>
            </a:r>
            <a:r>
              <a:rPr lang="zh-TW" altLang="en-US" dirty="0"/>
              <a:t>指的是其密度與 </a:t>
            </a:r>
            <a:r>
              <a:rPr lang="en-US" altLang="zh-TW" dirty="0" err="1"/>
              <a:t>4°C</a:t>
            </a:r>
            <a:r>
              <a:rPr lang="en-US" altLang="zh-TW" dirty="0"/>
              <a:t> </a:t>
            </a:r>
            <a:r>
              <a:rPr lang="zh-TW" altLang="en-US" dirty="0"/>
              <a:t>的水的密度</a:t>
            </a:r>
            <a:r>
              <a:rPr lang="en-US" altLang="zh-TW" dirty="0"/>
              <a:t>(1000 kg/</a:t>
            </a:r>
            <a:r>
              <a:rPr lang="en-US" altLang="zh-TW" dirty="0" err="1"/>
              <a:t>m</a:t>
            </a:r>
            <a:r>
              <a:rPr lang="en-US" altLang="zh-TW" baseline="30000" dirty="0" err="1"/>
              <a:t>3</a:t>
            </a:r>
            <a:r>
              <a:rPr lang="en-US" altLang="zh-TW" dirty="0"/>
              <a:t>)</a:t>
            </a:r>
            <a:r>
              <a:rPr lang="zh-TW" altLang="en-US" dirty="0"/>
              <a:t>的比值。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比重為一無因次量</a:t>
            </a:r>
            <a:r>
              <a:rPr lang="en-US" altLang="zh-TW" dirty="0"/>
              <a:t>(dimensionless quantity)</a:t>
            </a:r>
            <a:r>
              <a:rPr lang="zh-TW" altLang="en-US" dirty="0"/>
              <a:t>，數值上它與密度採用 </a:t>
            </a:r>
            <a:r>
              <a:rPr lang="en-US" altLang="zh-TW" dirty="0"/>
              <a:t>cgs </a:t>
            </a:r>
            <a:r>
              <a:rPr lang="zh-TW" altLang="en-US" dirty="0"/>
              <a:t>制時相等。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例如：水銀之比重為 </a:t>
            </a:r>
            <a:r>
              <a:rPr lang="en-US" altLang="zh-TW" dirty="0"/>
              <a:t>13.6</a:t>
            </a:r>
            <a:r>
              <a:rPr lang="zh-TW" altLang="en-US" dirty="0"/>
              <a:t>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3B895C6-4219-4A4F-A634-0C5A10347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4E86FF-7628-4522-8800-A3C2E818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948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8405C2-85EA-42ED-BD6A-3B7180F50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14.2 </a:t>
            </a:r>
            <a:r>
              <a:rPr lang="zh-TW" altLang="en-US" dirty="0"/>
              <a:t>彈性係數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766298-9F92-422C-AF67-045233AFC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作用在物體上的力可改變物體的形狀。一般而言，物質對變形力的反應可以用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彈性係數</a:t>
            </a:r>
            <a:r>
              <a:rPr lang="en-US" altLang="zh-TW" dirty="0">
                <a:cs typeface="Times New Roman" pitchFamily="18" charset="0"/>
              </a:rPr>
              <a:t>(elastic modulus)</a:t>
            </a:r>
            <a:r>
              <a:rPr lang="zh-TW" altLang="en-US" dirty="0">
                <a:cs typeface="Times New Roman" pitchFamily="18" charset="0"/>
              </a:rPr>
              <a:t>作為其表徵。彈性係數的定義是：</a:t>
            </a:r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應力</a:t>
            </a:r>
            <a:r>
              <a:rPr lang="en-US" altLang="zh-TW" dirty="0">
                <a:cs typeface="Times New Roman" pitchFamily="18" charset="0"/>
              </a:rPr>
              <a:t>(stress)</a:t>
            </a:r>
            <a:r>
              <a:rPr lang="zh-TW" altLang="en-US" dirty="0">
                <a:cs typeface="Times New Roman" pitchFamily="18" charset="0"/>
              </a:rPr>
              <a:t>通常它指的是「每單位面積上的力」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應變</a:t>
            </a:r>
            <a:r>
              <a:rPr lang="en-US" altLang="zh-TW" dirty="0">
                <a:cs typeface="Times New Roman" pitchFamily="18" charset="0"/>
              </a:rPr>
              <a:t>(strain)</a:t>
            </a:r>
            <a:r>
              <a:rPr lang="zh-TW" altLang="en-US" dirty="0">
                <a:cs typeface="Times New Roman" pitchFamily="18" charset="0"/>
              </a:rPr>
              <a:t>則表示某個方向上或整個體積的變化比例。應力的單位是 </a:t>
            </a:r>
            <a:r>
              <a:rPr lang="en-US" altLang="zh-TW" dirty="0">
                <a:cs typeface="Times New Roman" pitchFamily="18" charset="0"/>
              </a:rPr>
              <a:t>N/</a:t>
            </a:r>
            <a:r>
              <a:rPr lang="en-US" altLang="zh-TW" dirty="0" err="1">
                <a:cs typeface="Times New Roman" pitchFamily="18" charset="0"/>
              </a:rPr>
              <a:t>m</a:t>
            </a:r>
            <a:r>
              <a:rPr lang="en-US" altLang="zh-TW" baseline="30000" dirty="0" err="1">
                <a:cs typeface="Times New Roman" pitchFamily="18" charset="0"/>
              </a:rPr>
              <a:t>2</a:t>
            </a:r>
            <a:r>
              <a:rPr lang="zh-TW" altLang="en-US" dirty="0">
                <a:cs typeface="Times New Roman" pitchFamily="18" charset="0"/>
              </a:rPr>
              <a:t>，而應變則為一無單位的數。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2E56AD6-A383-4C27-A3B9-3C65719AD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A86A75F-515D-432A-A258-0DD7390A7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11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612634-40FE-4CB8-99CE-4F87F472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960802"/>
            <a:ext cx="6034088" cy="87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3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98B945-9B3C-44F3-A3A2-CBA54B44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14.2 </a:t>
            </a:r>
            <a:r>
              <a:rPr lang="zh-TW" altLang="en-US" dirty="0"/>
              <a:t>彈性係數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45679F-A668-4A9E-AC7D-89CB62F05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我們將要討論三種彈性係數：</a:t>
            </a:r>
            <a:endParaRPr lang="en-US" altLang="zh-TW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/>
              <a:t>     </a:t>
            </a:r>
            <a:r>
              <a:rPr lang="zh-TW" altLang="en-US" dirty="0"/>
              <a:t>固體的</a:t>
            </a:r>
            <a:r>
              <a:rPr lang="zh-TW" altLang="en-US" b="1" dirty="0">
                <a:solidFill>
                  <a:srgbClr val="C00000"/>
                </a:solidFill>
              </a:rPr>
              <a:t>楊氏係數</a:t>
            </a:r>
            <a:r>
              <a:rPr lang="en-US" altLang="zh-TW" dirty="0"/>
              <a:t>(Young‘s modulus)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/>
              <a:t>     </a:t>
            </a:r>
            <a:r>
              <a:rPr lang="zh-TW" altLang="en-US" dirty="0"/>
              <a:t>固體的</a:t>
            </a:r>
            <a:r>
              <a:rPr lang="zh-TW" altLang="en-US" b="1" dirty="0">
                <a:solidFill>
                  <a:srgbClr val="C00000"/>
                </a:solidFill>
              </a:rPr>
              <a:t>切變係數</a:t>
            </a:r>
            <a:r>
              <a:rPr lang="en-US" altLang="zh-TW" dirty="0"/>
              <a:t>(shear modulus)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/>
              <a:t>     </a:t>
            </a:r>
            <a:r>
              <a:rPr lang="zh-TW" altLang="en-US" dirty="0"/>
              <a:t>以及固體和流體之</a:t>
            </a:r>
            <a:r>
              <a:rPr lang="zh-TW" altLang="en-US" b="1" dirty="0">
                <a:solidFill>
                  <a:srgbClr val="C00000"/>
                </a:solidFill>
              </a:rPr>
              <a:t>體積係數</a:t>
            </a:r>
            <a:r>
              <a:rPr lang="en-US" altLang="zh-TW" dirty="0"/>
              <a:t>(bulk modulus)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本章假設物質為</a:t>
            </a:r>
            <a:r>
              <a:rPr lang="zh-TW" altLang="en-US" b="1" dirty="0">
                <a:solidFill>
                  <a:srgbClr val="C00000"/>
                </a:solidFill>
              </a:rPr>
              <a:t>各向同性</a:t>
            </a:r>
            <a:r>
              <a:rPr lang="en-US" altLang="zh-TW" dirty="0"/>
              <a:t>(isotropic)</a:t>
            </a:r>
            <a:r>
              <a:rPr lang="zh-TW" altLang="en-US" dirty="0"/>
              <a:t>；亦即在物質內各方向性質均相同。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7D2B78-2345-41E7-B7B0-E75DCEE25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E9A558-9402-4965-B560-E3578410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20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3E44474-C504-4701-BFC7-03AB9349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14.2 </a:t>
            </a:r>
            <a:r>
              <a:rPr lang="zh-TW" altLang="en-US" dirty="0"/>
              <a:t>彈性係數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09C5E6E-9038-4593-A7AC-BDBFDC297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258816" cy="5040560"/>
          </a:xfrm>
        </p:spPr>
        <p:txBody>
          <a:bodyPr/>
          <a:lstStyle/>
          <a:p>
            <a:pPr>
              <a:buFont typeface="Wingdings 3" pitchFamily="18" charset="2"/>
              <a:buNone/>
            </a:pPr>
            <a:r>
              <a:rPr lang="zh-TW" altLang="en-US" sz="3200" b="1" dirty="0">
                <a:solidFill>
                  <a:schemeClr val="accent6"/>
                </a:solidFill>
                <a:cs typeface="Times New Roman" pitchFamily="18" charset="0"/>
              </a:rPr>
              <a:t>楊氏係數</a:t>
            </a:r>
            <a:endParaRPr lang="en-US" altLang="zh-TW" sz="3200" b="1" dirty="0">
              <a:solidFill>
                <a:schemeClr val="accent6"/>
              </a:solidFill>
              <a:cs typeface="Times New Roman" pitchFamily="18" charset="0"/>
            </a:endParaRPr>
          </a:p>
          <a:p>
            <a:pPr>
              <a:lnSpc>
                <a:spcPts val="4000"/>
              </a:lnSpc>
            </a:pPr>
            <a:r>
              <a:rPr lang="zh-TW" altLang="en-US" dirty="0"/>
              <a:t>楊氏係數為「當外力垂直地施於固體某個面時，固體反抗其長度改變」的一種量度。</a:t>
            </a:r>
            <a:endParaRPr lang="en-US" altLang="zh-TW" dirty="0"/>
          </a:p>
          <a:p>
            <a:pPr>
              <a:lnSpc>
                <a:spcPts val="4000"/>
              </a:lnSpc>
            </a:pPr>
            <a:r>
              <a:rPr lang="zh-TW" altLang="en-US" dirty="0"/>
              <a:t>考慮一根棒子，其原長為 </a:t>
            </a:r>
            <a:r>
              <a:rPr lang="en-US" altLang="zh-TW" i="1" dirty="0" err="1"/>
              <a:t>L</a:t>
            </a:r>
            <a:r>
              <a:rPr lang="en-US" altLang="zh-TW" baseline="-25000" dirty="0" err="1"/>
              <a:t>0</a:t>
            </a:r>
            <a:r>
              <a:rPr lang="zh-TW" altLang="en-US" dirty="0"/>
              <a:t>、截面積為 </a:t>
            </a:r>
            <a:r>
              <a:rPr lang="en-US" altLang="zh-TW" i="1" dirty="0"/>
              <a:t>A</a:t>
            </a:r>
            <a:r>
              <a:rPr lang="zh-TW" altLang="en-US" dirty="0"/>
              <a:t>，如圖 </a:t>
            </a:r>
            <a:r>
              <a:rPr lang="en-US" altLang="zh-TW" dirty="0" err="1"/>
              <a:t>14.1a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44DA69A-8728-43E8-B205-FF21C85E98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52988" y="1844824"/>
            <a:ext cx="3833812" cy="3327083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5BFF16D-4B9D-40DF-94F8-9AE308309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BAAA51-7395-45B6-B010-9195AD22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931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3E44474-C504-4701-BFC7-03AB9349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14.2 </a:t>
            </a:r>
            <a:r>
              <a:rPr lang="zh-TW" altLang="en-US" dirty="0"/>
              <a:t>彈性係數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09C5E6E-9038-4593-A7AC-BDBFDC297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258816" cy="5040560"/>
          </a:xfrm>
        </p:spPr>
        <p:txBody>
          <a:bodyPr/>
          <a:lstStyle/>
          <a:p>
            <a:pPr>
              <a:buFont typeface="Wingdings 3" pitchFamily="18" charset="2"/>
              <a:buNone/>
            </a:pPr>
            <a:r>
              <a:rPr lang="zh-TW" altLang="en-US" sz="3200" b="1" dirty="0">
                <a:solidFill>
                  <a:schemeClr val="accent6"/>
                </a:solidFill>
                <a:cs typeface="Times New Roman" pitchFamily="18" charset="0"/>
              </a:rPr>
              <a:t>楊氏係數</a:t>
            </a:r>
            <a:endParaRPr lang="en-US" altLang="zh-TW" sz="3200" b="1" dirty="0">
              <a:solidFill>
                <a:schemeClr val="accent6"/>
              </a:solidFill>
              <a:cs typeface="Times New Roman" pitchFamily="18" charset="0"/>
            </a:endParaRPr>
          </a:p>
          <a:p>
            <a:pPr>
              <a:lnSpc>
                <a:spcPts val="4000"/>
              </a:lnSpc>
            </a:pPr>
            <a:r>
              <a:rPr lang="zh-TW" altLang="en-US" dirty="0"/>
              <a:t>當它在兩端受到相等而反向之軸向力 </a:t>
            </a:r>
            <a:r>
              <a:rPr lang="en-US" altLang="zh-TW" i="1" dirty="0" err="1"/>
              <a:t>F</a:t>
            </a:r>
            <a:r>
              <a:rPr lang="en-US" altLang="zh-TW" baseline="-25000" dirty="0" err="1"/>
              <a:t>n</a:t>
            </a:r>
            <a:r>
              <a:rPr lang="en-US" altLang="zh-TW" i="1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垂直於端面</a:t>
            </a:r>
            <a:r>
              <a:rPr lang="en-US" altLang="zh-TW" dirty="0"/>
              <a:t>)</a:t>
            </a:r>
            <a:r>
              <a:rPr lang="zh-TW" altLang="en-US" dirty="0"/>
              <a:t>作用時，如圖 </a:t>
            </a:r>
            <a:r>
              <a:rPr lang="en-US" altLang="zh-TW" dirty="0" err="1"/>
              <a:t>14.1b</a:t>
            </a:r>
            <a:r>
              <a:rPr lang="zh-TW" altLang="en-US" dirty="0"/>
              <a:t>，其長度改變了</a:t>
            </a:r>
            <a:r>
              <a:rPr lang="en-US" altLang="zh-TW" dirty="0" err="1"/>
              <a:t>Δ</a:t>
            </a:r>
            <a:r>
              <a:rPr lang="en-US" altLang="zh-TW" i="1" dirty="0" err="1"/>
              <a:t>L</a:t>
            </a:r>
            <a:r>
              <a:rPr lang="zh-TW" altLang="en-US" dirty="0"/>
              <a:t>。這些力欲拉長棒子，棒子所受</a:t>
            </a:r>
            <a:r>
              <a:rPr lang="zh-TW" altLang="en-US" b="1" dirty="0">
                <a:solidFill>
                  <a:srgbClr val="C00000"/>
                </a:solidFill>
              </a:rPr>
              <a:t>拉應力</a:t>
            </a:r>
            <a:r>
              <a:rPr lang="en-US" altLang="zh-TW" dirty="0"/>
              <a:t>(tensile stress)</a:t>
            </a:r>
            <a:r>
              <a:rPr lang="zh-TW" altLang="en-US" dirty="0"/>
              <a:t>定義為： 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44DA69A-8728-43E8-B205-FF21C85E98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52988" y="1844824"/>
            <a:ext cx="3833812" cy="3327083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5BFF16D-4B9D-40DF-94F8-9AE308309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BAAA51-7395-45B6-B010-9195AD22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14</a:t>
            </a:fld>
            <a:endParaRPr lang="en-GB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4F311D1-5BE3-4C7C-AC40-A84AF373C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5585586"/>
            <a:ext cx="4040505" cy="77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19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3E44474-C504-4701-BFC7-03AB9349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14.2 </a:t>
            </a:r>
            <a:r>
              <a:rPr lang="zh-TW" altLang="en-US" dirty="0"/>
              <a:t>彈性係數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09C5E6E-9038-4593-A7AC-BDBFDC297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258816" cy="5040560"/>
          </a:xfrm>
        </p:spPr>
        <p:txBody>
          <a:bodyPr/>
          <a:lstStyle/>
          <a:p>
            <a:r>
              <a:rPr lang="zh-TW" altLang="en-US" dirty="0"/>
              <a:t>如果說力的作用方向相反， 如圖 </a:t>
            </a:r>
            <a:r>
              <a:rPr lang="en-US" altLang="zh-TW" dirty="0" err="1"/>
              <a:t>14.1c</a:t>
            </a:r>
            <a:r>
              <a:rPr lang="zh-TW" altLang="en-US" dirty="0"/>
              <a:t>， 則會有</a:t>
            </a:r>
            <a:r>
              <a:rPr lang="zh-TW" altLang="en-US" b="1" dirty="0">
                <a:solidFill>
                  <a:srgbClr val="C00000"/>
                </a:solidFill>
              </a:rPr>
              <a:t>壓應力 </a:t>
            </a:r>
            <a:r>
              <a:rPr lang="en-US" altLang="zh-TW" dirty="0"/>
              <a:t>(compressive stress)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這些作用的結果，會產生物體單位長度的變化量，此無因次之比值，定義為應變：</a:t>
            </a:r>
          </a:p>
          <a:p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44DA69A-8728-43E8-B205-FF21C85E98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52988" y="1844824"/>
            <a:ext cx="3833812" cy="3327083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5BFF16D-4B9D-40DF-94F8-9AE308309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BAAA51-7395-45B6-B010-9195AD22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15</a:t>
            </a:fld>
            <a:endParaRPr lang="en-GB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18F9C0A-AD98-4B31-B2A4-7AE1D7435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73" y="5301208"/>
            <a:ext cx="385381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91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CAADE7-B63B-41CA-9FDD-156817AD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14.2 </a:t>
            </a:r>
            <a:r>
              <a:rPr lang="zh-TW" altLang="en-US" dirty="0"/>
              <a:t>彈性係數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A554FF-EE5E-4E62-9D58-F6EC8E71C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由於應變由應力產生。因此應力在某限度以內，應力與應變之比值成正比，此稱為</a:t>
            </a:r>
            <a:r>
              <a:rPr lang="zh-TW" altLang="en-US" b="1" dirty="0">
                <a:solidFill>
                  <a:srgbClr val="C00000"/>
                </a:solidFill>
              </a:rPr>
              <a:t>楊氏係數</a:t>
            </a:r>
            <a:r>
              <a:rPr lang="en-US" altLang="zh-TW" dirty="0"/>
              <a:t>(Young's Modulus)</a:t>
            </a:r>
            <a:r>
              <a:rPr lang="en-US" altLang="zh-TW" i="1" dirty="0"/>
              <a:t>Y </a:t>
            </a:r>
            <a:r>
              <a:rPr lang="zh-TW" altLang="en-US" dirty="0"/>
              <a:t>定義為：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2C8BB33-86DA-4DA8-B729-AC6E81C49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84DBF8-82B7-4BBE-8E2D-AFA1F888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16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344F5F-B845-4550-9E1E-9DA6D651D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501008"/>
            <a:ext cx="6154103" cy="17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86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CFF042-0820-42B3-8815-F30B5E94F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14.2 </a:t>
            </a:r>
            <a:r>
              <a:rPr lang="zh-TW" altLang="en-US" dirty="0"/>
              <a:t>彈性係數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DC4848-1FFB-469A-A792-AA8D560A7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將 </a:t>
            </a:r>
            <a:r>
              <a:rPr lang="en-US" altLang="zh-TW" dirty="0"/>
              <a:t>14.5 </a:t>
            </a:r>
            <a:r>
              <a:rPr lang="zh-TW" altLang="en-US" dirty="0"/>
              <a:t>式改寫成 </a:t>
            </a:r>
            <a:r>
              <a:rPr lang="en-US" altLang="zh-TW" i="1" dirty="0"/>
              <a:t>F </a:t>
            </a:r>
            <a:r>
              <a:rPr lang="en-US" altLang="zh-TW" dirty="0"/>
              <a:t>= </a:t>
            </a:r>
            <a:r>
              <a:rPr lang="en-US" altLang="zh-TW" i="1" dirty="0"/>
              <a:t>YA</a:t>
            </a:r>
            <a:r>
              <a:rPr lang="en-US" altLang="zh-TW" dirty="0"/>
              <a:t>(</a:t>
            </a:r>
            <a:r>
              <a:rPr lang="en-US" altLang="zh-TW" dirty="0" err="1"/>
              <a:t>Δ</a:t>
            </a:r>
            <a:r>
              <a:rPr lang="en-US" altLang="zh-TW" i="1" dirty="0" err="1"/>
              <a:t>L</a:t>
            </a:r>
            <a:r>
              <a:rPr lang="en-US" altLang="zh-TW" dirty="0"/>
              <a:t>/</a:t>
            </a:r>
            <a:r>
              <a:rPr lang="en-US" altLang="zh-TW" i="1" dirty="0" err="1"/>
              <a:t>L</a:t>
            </a:r>
            <a:r>
              <a:rPr lang="en-US" altLang="zh-TW" baseline="-25000" dirty="0" err="1"/>
              <a:t>0</a:t>
            </a:r>
            <a:r>
              <a:rPr lang="en-US" altLang="zh-TW" dirty="0"/>
              <a:t>)</a:t>
            </a:r>
            <a:r>
              <a:rPr lang="zh-TW" altLang="en-US" dirty="0"/>
              <a:t>，可看出若 </a:t>
            </a:r>
            <a:r>
              <a:rPr lang="en-US" altLang="zh-TW" i="1" dirty="0"/>
              <a:t>Y </a:t>
            </a:r>
            <a:r>
              <a:rPr lang="zh-TW" altLang="en-US" dirty="0"/>
              <a:t>為常數， 則力正比於應變及棒子之橫截面積。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其中若 </a:t>
            </a:r>
            <a:r>
              <a:rPr lang="en-US" altLang="zh-TW" i="1" dirty="0"/>
              <a:t>YA</a:t>
            </a:r>
            <a:r>
              <a:rPr lang="en-US" altLang="zh-TW" dirty="0"/>
              <a:t>/</a:t>
            </a:r>
            <a:r>
              <a:rPr lang="en-US" altLang="zh-TW" i="1" dirty="0" err="1"/>
              <a:t>L</a:t>
            </a:r>
            <a:r>
              <a:rPr lang="en-US" altLang="zh-TW" baseline="-25000" dirty="0" err="1"/>
              <a:t>0</a:t>
            </a:r>
            <a:r>
              <a:rPr lang="en-US" altLang="zh-TW" baseline="-25000" dirty="0"/>
              <a:t> </a:t>
            </a:r>
            <a:r>
              <a:rPr lang="en-US" altLang="zh-TW" dirty="0"/>
              <a:t>=</a:t>
            </a:r>
            <a:r>
              <a:rPr lang="en-US" altLang="zh-TW" i="1" dirty="0"/>
              <a:t> K</a:t>
            </a:r>
            <a:r>
              <a:rPr lang="zh-TW" altLang="en-US" dirty="0"/>
              <a:t>，稱為</a:t>
            </a:r>
            <a:r>
              <a:rPr lang="zh-TW" altLang="en-US" b="1" dirty="0">
                <a:solidFill>
                  <a:srgbClr val="C00000"/>
                </a:solidFill>
              </a:rPr>
              <a:t>彈性常數</a:t>
            </a:r>
            <a:r>
              <a:rPr lang="en-US" altLang="zh-TW" dirty="0"/>
              <a:t>(elastic constant)</a:t>
            </a:r>
            <a:r>
              <a:rPr lang="zh-TW" altLang="en-US" dirty="0"/>
              <a:t>，則上式可寫成</a:t>
            </a:r>
            <a:r>
              <a:rPr lang="zh-TW" altLang="en-US" i="1" dirty="0"/>
              <a:t> </a:t>
            </a:r>
            <a:r>
              <a:rPr lang="en-US" altLang="zh-TW" i="1" dirty="0"/>
              <a:t>F </a:t>
            </a:r>
            <a:r>
              <a:rPr lang="en-US" altLang="zh-TW" dirty="0"/>
              <a:t>=</a:t>
            </a:r>
            <a:r>
              <a:rPr lang="en-US" altLang="zh-TW" i="1" dirty="0"/>
              <a:t> </a:t>
            </a:r>
            <a:r>
              <a:rPr lang="en-US" altLang="zh-TW" i="1" dirty="0" err="1"/>
              <a:t>K</a:t>
            </a:r>
            <a:r>
              <a:rPr lang="en-US" altLang="zh-TW" dirty="0" err="1"/>
              <a:t>Δ</a:t>
            </a:r>
            <a:r>
              <a:rPr lang="en-US" altLang="zh-TW" i="1" dirty="0" err="1"/>
              <a:t>L</a:t>
            </a:r>
            <a:r>
              <a:rPr lang="zh-TW" altLang="en-US" dirty="0"/>
              <a:t>，此稱為</a:t>
            </a:r>
            <a:r>
              <a:rPr lang="zh-TW" altLang="en-US" b="1" dirty="0">
                <a:solidFill>
                  <a:srgbClr val="C00000"/>
                </a:solidFill>
              </a:rPr>
              <a:t>虎克定律</a:t>
            </a:r>
            <a:r>
              <a:rPr lang="en-US" altLang="zh-TW" dirty="0"/>
              <a:t>(Hook's law)</a:t>
            </a:r>
            <a:r>
              <a:rPr lang="zh-TW" altLang="en-US" dirty="0"/>
              <a:t>，即物體在彈性限度以內，所受的外力與伸長量成正比。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89EC005-76F0-44CD-9772-9F06BD808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17E2CD6-013A-4F7C-BC44-69AFDF0F7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261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846442-10DF-469A-AF64-F9035D782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14.2 </a:t>
            </a:r>
            <a:r>
              <a:rPr lang="zh-TW" altLang="en-US" dirty="0"/>
              <a:t>彈性係數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DEB058-9FF2-4515-9CD8-E1292585E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對一典型金屬而言，圖 </a:t>
            </a:r>
            <a:r>
              <a:rPr lang="en-US" altLang="zh-TW" dirty="0"/>
              <a:t>14.2 </a:t>
            </a:r>
            <a:r>
              <a:rPr lang="zh-TW" altLang="en-US" dirty="0"/>
              <a:t>表出了拉應力與應變間的關係。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8DD995C-6861-4517-9596-3AC397E54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70ED59-1189-4EE0-8D29-528BE826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18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0D32C19-21D0-40C5-80B0-E26244034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299284"/>
            <a:ext cx="4457700" cy="405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75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FDB5A21-379E-4880-9D57-19EBECD5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14.2 </a:t>
            </a:r>
            <a:r>
              <a:rPr lang="zh-TW" altLang="en-US" dirty="0"/>
              <a:t>彈性係數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11E0888-04E2-47EF-9E79-7952BE3704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在</a:t>
            </a:r>
            <a:r>
              <a:rPr lang="zh-TW" altLang="en-US" b="1" dirty="0">
                <a:solidFill>
                  <a:srgbClr val="C00000"/>
                </a:solidFill>
              </a:rPr>
              <a:t>比例點</a:t>
            </a:r>
            <a:r>
              <a:rPr lang="en-US" altLang="zh-TW" dirty="0"/>
              <a:t>(proportional point)</a:t>
            </a:r>
            <a:r>
              <a:rPr lang="zh-TW" altLang="en-US" dirty="0"/>
              <a:t>以下，即應變小於 </a:t>
            </a:r>
            <a:r>
              <a:rPr lang="en-US" altLang="zh-TW" dirty="0"/>
              <a:t>0.01</a:t>
            </a:r>
            <a:r>
              <a:rPr lang="zh-TW" altLang="en-US" dirty="0"/>
              <a:t>，應力與應變成正比，此意謂著 </a:t>
            </a:r>
            <a:r>
              <a:rPr lang="en-US" altLang="zh-TW" i="1" dirty="0"/>
              <a:t>Y </a:t>
            </a:r>
            <a:r>
              <a:rPr lang="zh-TW" altLang="en-US" dirty="0"/>
              <a:t>為常數值。在這個區域內物質遵循虎克定律。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520B4DA-6654-4401-BBFF-0F1C630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C1B37E-61D9-4553-8331-18C0630C2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19</a:t>
            </a:fld>
            <a:endParaRPr lang="en-GB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7A9F587-DA5A-4D32-85EA-7B1D635F3E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024592"/>
            <a:ext cx="4038600" cy="367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27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普通物理學</a:t>
            </a:r>
            <a:r>
              <a:rPr lang="en-US" altLang="zh-TW" dirty="0"/>
              <a:t>(</a:t>
            </a:r>
            <a:r>
              <a:rPr lang="zh-TW" altLang="en-US" dirty="0"/>
              <a:t>第三版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sz="3600" dirty="0"/>
              <a:t>原著：</a:t>
            </a:r>
            <a:r>
              <a:rPr lang="en-US" altLang="zh-TW" sz="3600" dirty="0"/>
              <a:t>Harris Benson</a:t>
            </a:r>
            <a:endParaRPr lang="zh-TW" altLang="en-US" dirty="0"/>
          </a:p>
        </p:txBody>
      </p:sp>
      <p:sp>
        <p:nvSpPr>
          <p:cNvPr id="8195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譯者：蔡政男、林燈河、陳國昭、</a:t>
            </a:r>
            <a:endParaRPr lang="en-US" altLang="zh-TW" dirty="0"/>
          </a:p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　　　朱達勇、谷天心、徐植蔚、</a:t>
            </a:r>
            <a:endParaRPr lang="en-US" altLang="zh-TW" dirty="0"/>
          </a:p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　　　鄭宜男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FDB5A21-379E-4880-9D57-19EBECD5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14.2 </a:t>
            </a:r>
            <a:r>
              <a:rPr lang="zh-TW" altLang="en-US" dirty="0"/>
              <a:t>彈性係數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11E0888-04E2-47EF-9E79-7952BE3704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當應變在</a:t>
            </a:r>
            <a:r>
              <a:rPr lang="zh-TW" altLang="en-US" b="1" dirty="0">
                <a:solidFill>
                  <a:srgbClr val="C00000"/>
                </a:solidFill>
              </a:rPr>
              <a:t>屈服點</a:t>
            </a:r>
            <a:r>
              <a:rPr lang="en-US" altLang="zh-TW" dirty="0"/>
              <a:t>(yield point)</a:t>
            </a:r>
            <a:r>
              <a:rPr lang="zh-TW" altLang="en-US" dirty="0"/>
              <a:t>以下時，物質會在外力解除後恢復原來的形狀和大小。超過了屈服點，物質在應力解除後會永久變形。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520B4DA-6654-4401-BBFF-0F1C630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C1B37E-61D9-4553-8331-18C0630C2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20</a:t>
            </a:fld>
            <a:endParaRPr lang="en-GB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7A9F587-DA5A-4D32-85EA-7B1D635F3E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024592"/>
            <a:ext cx="4038600" cy="367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7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FDB5A21-379E-4880-9D57-19EBECD5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14.2 </a:t>
            </a:r>
            <a:r>
              <a:rPr lang="zh-TW" altLang="en-US" dirty="0"/>
              <a:t>彈性係數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11E0888-04E2-47EF-9E79-7952BE3704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因為當應力超出屈服點之後，物質展現其</a:t>
            </a:r>
            <a:r>
              <a:rPr lang="zh-TW" altLang="en-US" b="1" dirty="0">
                <a:solidFill>
                  <a:srgbClr val="C00000"/>
                </a:solidFill>
              </a:rPr>
              <a:t>塑性流變</a:t>
            </a:r>
            <a:r>
              <a:rPr lang="en-US" altLang="zh-TW" dirty="0"/>
              <a:t>(plastic flow)</a:t>
            </a:r>
            <a:r>
              <a:rPr lang="zh-TW" altLang="en-US" dirty="0"/>
              <a:t>，意即：應力之微量增加，會使它繼續變長。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當應變約為 </a:t>
            </a:r>
            <a:r>
              <a:rPr lang="en-US" altLang="zh-TW" dirty="0"/>
              <a:t>0.1 </a:t>
            </a:r>
            <a:r>
              <a:rPr lang="zh-TW" altLang="en-US" dirty="0"/>
              <a:t>時，物質將發生斷裂。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520B4DA-6654-4401-BBFF-0F1C6305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C1B37E-61D9-4553-8331-18C0630C2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21</a:t>
            </a:fld>
            <a:endParaRPr lang="en-GB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7A9F587-DA5A-4D32-85EA-7B1D635F3E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024592"/>
            <a:ext cx="4038600" cy="367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91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57E6433-48D9-419F-8786-0A0FA22D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14.1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E76907C-AE4B-4032-8624-3565E08BA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a typeface="標楷體" pitchFamily="65" charset="-120"/>
                <a:cs typeface="Times New Roman" pitchFamily="18" charset="0"/>
              </a:rPr>
              <a:t>一銅線長 </a:t>
            </a:r>
            <a:r>
              <a:rPr lang="en-US" altLang="zh-TW" dirty="0">
                <a:ea typeface="標楷體" pitchFamily="65" charset="-120"/>
                <a:cs typeface="Times New Roman" pitchFamily="18" charset="0"/>
              </a:rPr>
              <a:t>1.5 m</a:t>
            </a:r>
            <a:r>
              <a:rPr lang="zh-TW" altLang="en-US" dirty="0">
                <a:ea typeface="標楷體" pitchFamily="65" charset="-120"/>
                <a:cs typeface="Times New Roman" pitchFamily="18" charset="0"/>
              </a:rPr>
              <a:t>，半徑 </a:t>
            </a:r>
            <a:r>
              <a:rPr lang="en-US" altLang="zh-TW" dirty="0">
                <a:ea typeface="標楷體" pitchFamily="65" charset="-120"/>
                <a:cs typeface="Times New Roman" pitchFamily="18" charset="0"/>
              </a:rPr>
              <a:t>0.5 mm</a:t>
            </a:r>
            <a:r>
              <a:rPr lang="zh-TW" altLang="en-US" dirty="0">
                <a:ea typeface="標楷體" pitchFamily="65" charset="-120"/>
                <a:cs typeface="Times New Roman" pitchFamily="18" charset="0"/>
              </a:rPr>
              <a:t>。當它受 </a:t>
            </a:r>
            <a:r>
              <a:rPr lang="en-US" altLang="zh-TW" dirty="0">
                <a:ea typeface="標楷體" pitchFamily="65" charset="-120"/>
                <a:cs typeface="Times New Roman" pitchFamily="18" charset="0"/>
              </a:rPr>
              <a:t>2000 N </a:t>
            </a:r>
            <a:r>
              <a:rPr lang="zh-TW" altLang="en-US" dirty="0">
                <a:ea typeface="標楷體" pitchFamily="65" charset="-120"/>
                <a:cs typeface="Times New Roman" pitchFamily="18" charset="0"/>
              </a:rPr>
              <a:t>之張力作用時，長度會改變多少？取銅的楊氏係數 </a:t>
            </a:r>
            <a:r>
              <a:rPr lang="en-US" altLang="zh-TW" dirty="0">
                <a:ea typeface="標楷體" pitchFamily="65" charset="-120"/>
                <a:cs typeface="Times New Roman" pitchFamily="18" charset="0"/>
              </a:rPr>
              <a:t>Y = 1.4 × 10</a:t>
            </a:r>
            <a:r>
              <a:rPr lang="en-US" altLang="zh-TW" baseline="30000" dirty="0">
                <a:ea typeface="標楷體" pitchFamily="65" charset="-120"/>
                <a:cs typeface="Times New Roman" pitchFamily="18" charset="0"/>
              </a:rPr>
              <a:t>11</a:t>
            </a:r>
            <a:r>
              <a:rPr lang="en-US" altLang="zh-TW" dirty="0">
                <a:ea typeface="標楷體" pitchFamily="65" charset="-120"/>
                <a:cs typeface="Times New Roman" pitchFamily="18" charset="0"/>
              </a:rPr>
              <a:t> N/m</a:t>
            </a:r>
            <a:r>
              <a:rPr lang="en-US" altLang="zh-TW" baseline="30000" dirty="0">
                <a:ea typeface="標楷體" pitchFamily="65" charset="-120"/>
                <a:cs typeface="Times New Roman" pitchFamily="18" charset="0"/>
              </a:rPr>
              <a:t>2</a:t>
            </a:r>
            <a:r>
              <a:rPr lang="zh-TW" altLang="en-US" dirty="0">
                <a:ea typeface="標楷體" pitchFamily="65" charset="-120"/>
                <a:cs typeface="Times New Roman" pitchFamily="18" charset="0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FD7C616-979C-459B-AFA8-0EDA45F8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254077-E8CB-4B28-A2D7-0B93BBEA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10E48068-92C0-4C1C-84B9-EEFB608E8380}"/>
              </a:ext>
            </a:extLst>
          </p:cNvPr>
          <p:cNvSpPr/>
          <p:nvPr/>
        </p:nvSpPr>
        <p:spPr>
          <a:xfrm>
            <a:off x="722313" y="3933056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19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FE65E8-2FDF-4C67-A51E-217FEB64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14.2 </a:t>
            </a:r>
            <a:r>
              <a:rPr lang="zh-TW" altLang="en-US" dirty="0"/>
              <a:t>彈性係數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020FFAA8-1FF1-439E-B196-AFBD9436AB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 3" pitchFamily="18" charset="2"/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切變係數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r>
              <a:rPr lang="zh-TW" altLang="en-US" dirty="0"/>
              <a:t>固體之切變係數所標示的，乃是它對</a:t>
            </a:r>
            <a:r>
              <a:rPr lang="zh-TW" altLang="en-US" b="1" dirty="0">
                <a:solidFill>
                  <a:srgbClr val="C00000"/>
                </a:solidFill>
              </a:rPr>
              <a:t>剪</a:t>
            </a:r>
            <a:r>
              <a:rPr lang="en-US" altLang="zh-TW" b="1" dirty="0">
                <a:solidFill>
                  <a:srgbClr val="C00000"/>
                </a:solidFill>
              </a:rPr>
              <a:t>(</a:t>
            </a:r>
            <a:r>
              <a:rPr lang="zh-TW" altLang="en-US" b="1" dirty="0">
                <a:solidFill>
                  <a:srgbClr val="C00000"/>
                </a:solidFill>
              </a:rPr>
              <a:t>切</a:t>
            </a:r>
            <a:r>
              <a:rPr lang="en-US" altLang="zh-TW" b="1" dirty="0">
                <a:solidFill>
                  <a:srgbClr val="C00000"/>
                </a:solidFill>
              </a:rPr>
              <a:t>)</a:t>
            </a:r>
            <a:r>
              <a:rPr lang="zh-TW" altLang="en-US" b="1" dirty="0">
                <a:solidFill>
                  <a:srgbClr val="C00000"/>
                </a:solidFill>
              </a:rPr>
              <a:t>力</a:t>
            </a:r>
            <a:r>
              <a:rPr lang="en-US" altLang="zh-TW" dirty="0"/>
              <a:t>(shearing force)</a:t>
            </a:r>
            <a:r>
              <a:rPr lang="zh-TW" altLang="en-US" dirty="0"/>
              <a:t>之抵抗。</a:t>
            </a:r>
            <a:endParaRPr lang="en-US" altLang="zh-TW" dirty="0"/>
          </a:p>
          <a:p>
            <a:r>
              <a:rPr lang="zh-TW" altLang="en-US" dirty="0"/>
              <a:t>切力指的是正切於作用面之作用力，參見圖 </a:t>
            </a:r>
            <a:r>
              <a:rPr lang="en-US" altLang="zh-TW" dirty="0"/>
              <a:t>14.3(</a:t>
            </a:r>
            <a:r>
              <a:rPr lang="zh-TW" altLang="en-US" dirty="0"/>
              <a:t>因假設固體之底部為靜止，故底面有一相等而反向之力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8DF95C9-A131-4EA5-B294-90F470347B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016919"/>
            <a:ext cx="4038600" cy="3689350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4F4C405-6B8D-4BE5-9923-EE4DE7A41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DA210B-21EE-4268-8B59-DE766F224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018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07044ECB-6CC0-4A23-A9FD-CC1600FD9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14.2 </a:t>
            </a:r>
            <a:r>
              <a:rPr lang="zh-TW" altLang="en-US" dirty="0"/>
              <a:t>彈性係數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6A9F91-23EB-4E97-804B-E9ADD96D0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面相對底面位移了 </a:t>
            </a:r>
            <a:r>
              <a:rPr lang="en-US" altLang="zh-TW" dirty="0" err="1"/>
              <a:t>Δ</a:t>
            </a:r>
            <a:r>
              <a:rPr lang="en-US" altLang="zh-TW" i="1" dirty="0" err="1"/>
              <a:t>x</a:t>
            </a:r>
            <a:r>
              <a:rPr lang="zh-TW" altLang="en-US" dirty="0"/>
              <a:t>，切應力定義為：</a:t>
            </a:r>
            <a:br>
              <a:rPr lang="en-US" altLang="zh-TW" dirty="0"/>
            </a:br>
            <a:endParaRPr lang="en-US" altLang="zh-TW" dirty="0"/>
          </a:p>
          <a:p>
            <a:pPr marL="0" indent="0">
              <a:buNone/>
            </a:pPr>
            <a:r>
              <a:rPr lang="en-US" altLang="zh-TW" i="1" dirty="0"/>
              <a:t>  </a:t>
            </a:r>
            <a:r>
              <a:rPr lang="zh-TW" altLang="en-US" i="1" dirty="0"/>
              <a:t>                                               </a:t>
            </a:r>
            <a:r>
              <a:rPr lang="zh-TW" altLang="en-US" dirty="0"/>
              <a:t>，</a:t>
            </a:r>
            <a:r>
              <a:rPr lang="en-US" altLang="zh-TW" i="1" dirty="0"/>
              <a:t> A </a:t>
            </a:r>
            <a:r>
              <a:rPr lang="zh-TW" altLang="en-US" dirty="0"/>
              <a:t>表頂</a:t>
            </a:r>
            <a:r>
              <a:rPr lang="en-US" altLang="zh-TW" dirty="0"/>
              <a:t>(</a:t>
            </a:r>
            <a:r>
              <a:rPr lang="zh-TW" altLang="en-US" dirty="0"/>
              <a:t>底</a:t>
            </a:r>
            <a:r>
              <a:rPr lang="en-US" altLang="zh-TW" dirty="0"/>
              <a:t>)</a:t>
            </a:r>
            <a:r>
              <a:rPr lang="zh-TW" altLang="en-US" dirty="0"/>
              <a:t>面面積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切應變定義為：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114AF1-551B-4B20-86B4-C29BC5A3F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5C0805-B44D-4810-8FED-AAC44B765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24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71620DA-3B65-4344-8DCA-134C1572B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204864"/>
            <a:ext cx="3280410" cy="9734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870331A-3AD3-43FE-90BC-2270BDDFA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4509120"/>
            <a:ext cx="2933700" cy="80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44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ABAAAB-78C4-4CB5-A9AF-459DD9C5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14.2 </a:t>
            </a:r>
            <a:r>
              <a:rPr lang="zh-TW" altLang="en-US" dirty="0"/>
              <a:t>彈性係數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A8B08A-F436-40E6-A550-42AB3E0F8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C00000"/>
                </a:solidFill>
              </a:rPr>
              <a:t>切變係數</a:t>
            </a:r>
            <a:r>
              <a:rPr lang="en-US" altLang="zh-TW" dirty="0"/>
              <a:t>(shear modulus)</a:t>
            </a:r>
            <a:r>
              <a:rPr lang="en-US" altLang="zh-TW" i="1" dirty="0"/>
              <a:t>S </a:t>
            </a:r>
            <a:r>
              <a:rPr lang="zh-TW" altLang="en-US" dirty="0"/>
              <a:t>乃定義為： 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br>
              <a:rPr lang="en-US" altLang="zh-TW" dirty="0"/>
            </a:br>
            <a:endParaRPr lang="en-US" altLang="zh-TW" dirty="0"/>
          </a:p>
          <a:p>
            <a:r>
              <a:rPr lang="zh-TW" altLang="en-US" dirty="0"/>
              <a:t>理想流體不能承受切應力，但相鄰流層間之相對運動會有正切方向的力產生，此乃導致了流體的內部摩擦，稱之為</a:t>
            </a:r>
            <a:r>
              <a:rPr lang="zh-TW" altLang="en-US" b="1" dirty="0">
                <a:solidFill>
                  <a:srgbClr val="C00000"/>
                </a:solidFill>
              </a:rPr>
              <a:t>黏滯性</a:t>
            </a:r>
            <a:r>
              <a:rPr lang="en-US" altLang="zh-TW" dirty="0"/>
              <a:t>(viscosity)</a:t>
            </a:r>
            <a:r>
              <a:rPr lang="zh-TW" altLang="en-US" dirty="0"/>
              <a:t>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5D16A1B-BF7A-465A-A1BE-380AC7CE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B4CB85-9AE4-4A49-828C-55F51F35E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25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F8AEFA-D5A5-47E3-8A29-02D75A8F0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122161"/>
            <a:ext cx="6320790" cy="174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77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1D06885-AB1E-4265-A1A2-D5C75117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14.2 </a:t>
            </a:r>
            <a:r>
              <a:rPr lang="zh-TW" altLang="en-US" dirty="0"/>
              <a:t>彈性係數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35632E0E-FF81-42AE-9A9E-ECC95DE355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 3" pitchFamily="18" charset="2"/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體積係數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由壓力所產生的體積應變稱為體積係數。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考慮一下某物質</a:t>
            </a:r>
            <a:r>
              <a:rPr lang="en-US" altLang="zh-TW" dirty="0"/>
              <a:t>(</a:t>
            </a:r>
            <a:r>
              <a:rPr lang="zh-TW" altLang="en-US" dirty="0"/>
              <a:t>固體或流體</a:t>
            </a:r>
            <a:r>
              <a:rPr lang="en-US" altLang="zh-TW" dirty="0"/>
              <a:t>)</a:t>
            </a:r>
            <a:r>
              <a:rPr lang="zh-TW" altLang="en-US" dirty="0"/>
              <a:t>做成的立方體，見圖 </a:t>
            </a:r>
            <a:r>
              <a:rPr lang="en-US" altLang="zh-TW" dirty="0"/>
              <a:t>14.4</a:t>
            </a:r>
            <a:r>
              <a:rPr lang="zh-TW" altLang="en-US" dirty="0"/>
              <a:t>。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D471659-BB17-4D2E-83B0-CF0F12BBB1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88024" y="1777552"/>
            <a:ext cx="3353753" cy="4353878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37F6129-84FE-47C7-8E4F-AB588905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61176D-A681-4841-9D63-3919D2CE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441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9D81E2-860F-40BF-886B-FE7427CE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14.2 </a:t>
            </a:r>
            <a:r>
              <a:rPr lang="zh-TW" altLang="en-US" dirty="0"/>
              <a:t>彈性係數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853B68-C7A3-4EF4-B62E-E70FD2113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假設每一個面均承受了垂直於該面之力 </a:t>
            </a:r>
            <a:r>
              <a:rPr lang="en-US" altLang="zh-TW" i="1" dirty="0" err="1"/>
              <a:t>F</a:t>
            </a:r>
            <a:r>
              <a:rPr lang="en-US" altLang="zh-TW" baseline="-25000" dirty="0" err="1"/>
              <a:t>n</a:t>
            </a:r>
            <a:r>
              <a:rPr lang="zh-TW" altLang="en-US" dirty="0"/>
              <a:t>，作用在此立方體上的</a:t>
            </a:r>
            <a:r>
              <a:rPr lang="zh-TW" altLang="en-US" b="1" dirty="0">
                <a:solidFill>
                  <a:srgbClr val="C00000"/>
                </a:solidFill>
              </a:rPr>
              <a:t>壓力</a:t>
            </a:r>
            <a:r>
              <a:rPr lang="en-US" altLang="zh-TW" dirty="0"/>
              <a:t>(pressure)</a:t>
            </a:r>
            <a:r>
              <a:rPr lang="zh-TW" altLang="en-US" dirty="0"/>
              <a:t>便定義為「每單位面積所受之垂直力」：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壓力的 </a:t>
            </a:r>
            <a:r>
              <a:rPr lang="en-US" altLang="zh-TW" dirty="0"/>
              <a:t>SI </a:t>
            </a:r>
            <a:r>
              <a:rPr lang="zh-TW" altLang="en-US" dirty="0"/>
              <a:t>單位為 </a:t>
            </a:r>
            <a:r>
              <a:rPr lang="en-US" altLang="zh-TW" dirty="0"/>
              <a:t>N/</a:t>
            </a:r>
            <a:r>
              <a:rPr lang="en-US" altLang="zh-TW" dirty="0" err="1"/>
              <a:t>m</a:t>
            </a:r>
            <a:r>
              <a:rPr lang="en-US" altLang="zh-TW" baseline="30000" dirty="0" err="1"/>
              <a:t>2</a:t>
            </a:r>
            <a:r>
              <a:rPr lang="zh-TW" altLang="en-US" dirty="0"/>
              <a:t>，特稱「</a:t>
            </a:r>
            <a:r>
              <a:rPr lang="zh-TW" altLang="en-US" b="1" dirty="0">
                <a:solidFill>
                  <a:srgbClr val="C00000"/>
                </a:solidFill>
              </a:rPr>
              <a:t>巴斯卡</a:t>
            </a:r>
            <a:r>
              <a:rPr lang="zh-TW" altLang="en-US" dirty="0"/>
              <a:t>」</a:t>
            </a:r>
            <a:r>
              <a:rPr lang="en-US" altLang="zh-TW" dirty="0"/>
              <a:t>(pascal</a:t>
            </a:r>
            <a:r>
              <a:rPr lang="zh-TW" altLang="en-US" dirty="0"/>
              <a:t>；</a:t>
            </a:r>
            <a:r>
              <a:rPr lang="en-US" altLang="zh-TW" dirty="0"/>
              <a:t>Pa)</a:t>
            </a:r>
            <a:r>
              <a:rPr lang="zh-TW" altLang="en-US" dirty="0"/>
              <a:t>。壓力為一純量，因為作用在任一無限小體積上的壓力，於每一個方向上均相同；它並無唯一之作用方向。 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FDC6497-A4BC-4DE5-AAA5-91E7134D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90CA83-1897-46C6-AE73-351CFE62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27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9B4C519-0052-4CFD-8665-D3B14F8B5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76" y="2886076"/>
            <a:ext cx="1186815" cy="76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79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1BC55A-24F8-4FB9-A2DA-8813F307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14.2 </a:t>
            </a:r>
            <a:r>
              <a:rPr lang="zh-TW" altLang="en-US" dirty="0"/>
              <a:t>彈性係數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7D5CDE-72E2-4C43-9FAC-9457051D7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當物體上的壓力增加時，其體積減小。壓力的改變量</a:t>
            </a:r>
            <a:r>
              <a:rPr lang="en-US" altLang="zh-TW" dirty="0" err="1"/>
              <a:t>Δ</a:t>
            </a:r>
            <a:r>
              <a:rPr lang="en-US" altLang="zh-TW" i="1" dirty="0" err="1"/>
              <a:t>P</a:t>
            </a:r>
            <a:r>
              <a:rPr lang="en-US" altLang="zh-TW" i="1" dirty="0"/>
              <a:t> </a:t>
            </a:r>
            <a:r>
              <a:rPr lang="zh-TW" altLang="en-US" dirty="0"/>
              <a:t>稱為</a:t>
            </a:r>
            <a:r>
              <a:rPr lang="zh-TW" altLang="en-US" b="1" dirty="0">
                <a:solidFill>
                  <a:srgbClr val="C00000"/>
                </a:solidFill>
              </a:rPr>
              <a:t>體應力</a:t>
            </a:r>
            <a:r>
              <a:rPr lang="en-US" altLang="zh-TW" dirty="0"/>
              <a:t>(volume stress)</a:t>
            </a:r>
            <a:r>
              <a:rPr lang="zh-TW" altLang="en-US" dirty="0"/>
              <a:t>，而體積之變化比例</a:t>
            </a:r>
            <a:r>
              <a:rPr lang="zh-TW" altLang="en-US" i="1" dirty="0"/>
              <a:t> </a:t>
            </a:r>
            <a:r>
              <a:rPr lang="en-US" altLang="zh-TW" dirty="0" err="1"/>
              <a:t>Δ</a:t>
            </a:r>
            <a:r>
              <a:rPr lang="en-US" altLang="zh-TW" i="1" dirty="0" err="1"/>
              <a:t>V</a:t>
            </a:r>
            <a:r>
              <a:rPr lang="en-US" altLang="zh-TW" dirty="0"/>
              <a:t>/</a:t>
            </a:r>
            <a:r>
              <a:rPr lang="en-US" altLang="zh-TW" i="1" dirty="0"/>
              <a:t>V </a:t>
            </a:r>
            <a:r>
              <a:rPr lang="zh-TW" altLang="en-US" dirty="0"/>
              <a:t>稱為</a:t>
            </a:r>
            <a:r>
              <a:rPr lang="zh-TW" altLang="en-US" b="1" dirty="0">
                <a:solidFill>
                  <a:srgbClr val="C00000"/>
                </a:solidFill>
              </a:rPr>
              <a:t>體應變</a:t>
            </a:r>
            <a:r>
              <a:rPr lang="en-US" altLang="zh-TW" dirty="0"/>
              <a:t>(volume strain)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故此物體之</a:t>
            </a:r>
            <a:r>
              <a:rPr lang="zh-TW" altLang="en-US" b="1" dirty="0">
                <a:solidFill>
                  <a:srgbClr val="C00000"/>
                </a:solidFill>
              </a:rPr>
              <a:t>體積係數</a:t>
            </a:r>
            <a:r>
              <a:rPr lang="en-US" altLang="zh-TW" dirty="0"/>
              <a:t>(Bulk Modulus)</a:t>
            </a:r>
            <a:r>
              <a:rPr lang="en-US" altLang="zh-TW" i="1" dirty="0"/>
              <a:t>B </a:t>
            </a:r>
            <a:r>
              <a:rPr lang="zh-TW" altLang="en-US" dirty="0"/>
              <a:t>定義為：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282D2A4-ABB6-452A-881A-7E687FBC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0BEBB0A-32A4-479F-BA96-8EF00C7F3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28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468BF76-6F6C-4CF2-9858-74D855FB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4221088"/>
            <a:ext cx="6347460" cy="16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96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21EBA7-2808-486F-8C60-0337F12F8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14.2 </a:t>
            </a:r>
            <a:r>
              <a:rPr lang="zh-TW" altLang="en-US" dirty="0"/>
              <a:t>彈性係數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BC2317-26BB-499C-B02A-0536669BC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38634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加上「負號」原因在於：當壓力增加</a:t>
            </a:r>
            <a:r>
              <a:rPr lang="en-US" altLang="zh-TW" dirty="0"/>
              <a:t>(</a:t>
            </a:r>
            <a:r>
              <a:rPr lang="en-US" altLang="zh-TW" dirty="0" err="1"/>
              <a:t>Δ</a:t>
            </a:r>
            <a:r>
              <a:rPr lang="en-US" altLang="zh-TW" i="1" dirty="0" err="1"/>
              <a:t>P</a:t>
            </a:r>
            <a:r>
              <a:rPr lang="en-US" altLang="zh-TW" i="1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0)</a:t>
            </a:r>
            <a:r>
              <a:rPr lang="zh-TW" altLang="en-US" dirty="0"/>
              <a:t>導致體積減小</a:t>
            </a:r>
            <a:r>
              <a:rPr lang="en-US" altLang="zh-TW" dirty="0"/>
              <a:t>(</a:t>
            </a:r>
            <a:r>
              <a:rPr lang="en-US" altLang="zh-TW" dirty="0" err="1"/>
              <a:t>Δ</a:t>
            </a:r>
            <a:r>
              <a:rPr lang="en-US" altLang="zh-TW" i="1" dirty="0" err="1"/>
              <a:t>V</a:t>
            </a:r>
            <a:r>
              <a:rPr lang="en-US" altLang="zh-TW" i="1" dirty="0"/>
              <a:t> </a:t>
            </a:r>
            <a:r>
              <a:rPr lang="en-US" altLang="zh-TW" dirty="0"/>
              <a:t>&lt;</a:t>
            </a:r>
            <a:r>
              <a:rPr lang="zh-TW" altLang="en-US" dirty="0"/>
              <a:t> </a:t>
            </a:r>
            <a:r>
              <a:rPr lang="en-US" altLang="zh-TW" dirty="0"/>
              <a:t>0)</a:t>
            </a:r>
            <a:r>
              <a:rPr lang="zh-TW" altLang="en-US" dirty="0"/>
              <a:t>時，</a:t>
            </a:r>
            <a:r>
              <a:rPr lang="en-US" altLang="zh-TW" i="1" dirty="0"/>
              <a:t>B </a:t>
            </a:r>
            <a:r>
              <a:rPr lang="zh-TW" altLang="en-US" dirty="0"/>
              <a:t>會是個正數</a:t>
            </a:r>
            <a:r>
              <a:rPr lang="en-US" altLang="zh-TW" dirty="0"/>
              <a:t>(</a:t>
            </a:r>
            <a:r>
              <a:rPr lang="zh-TW" altLang="en-US" dirty="0"/>
              <a:t>值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i="1" dirty="0"/>
              <a:t>B </a:t>
            </a:r>
            <a:r>
              <a:rPr lang="zh-TW" altLang="en-US" dirty="0"/>
              <a:t>的倒數 </a:t>
            </a:r>
            <a:r>
              <a:rPr lang="en-US" altLang="zh-TW" i="1" dirty="0"/>
              <a:t>k </a:t>
            </a:r>
            <a:r>
              <a:rPr lang="en-US" altLang="zh-TW" dirty="0"/>
              <a:t>= 1/</a:t>
            </a:r>
            <a:r>
              <a:rPr lang="en-US" altLang="zh-TW" i="1" dirty="0"/>
              <a:t>B </a:t>
            </a:r>
            <a:r>
              <a:rPr lang="zh-TW" altLang="en-US" dirty="0"/>
              <a:t>稱為</a:t>
            </a:r>
            <a:r>
              <a:rPr lang="zh-TW" altLang="en-US" b="1" dirty="0">
                <a:solidFill>
                  <a:srgbClr val="C00000"/>
                </a:solidFill>
              </a:rPr>
              <a:t>壓縮係數</a:t>
            </a:r>
            <a:r>
              <a:rPr lang="en-US" altLang="zh-TW" dirty="0"/>
              <a:t>(compressibility)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A7F38D4-AFD4-402D-AC2A-9905DADD8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8CBA82-3B5C-427A-A987-C55EBEF74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29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63D0B8-DAAC-4CF1-B746-B62A3466F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409" y="1556792"/>
            <a:ext cx="1720215" cy="8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8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3EBECD-8882-43B2-A14E-1544C106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 </a:t>
            </a:r>
            <a:r>
              <a:rPr lang="en-US" altLang="zh-TW" dirty="0"/>
              <a:t>14 </a:t>
            </a:r>
            <a:r>
              <a:rPr lang="zh-TW" altLang="en-US" dirty="0"/>
              <a:t>章 固體與流體</a:t>
            </a:r>
            <a:endParaRPr lang="en-GB" altLang="zh-TW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973B24ED-0A1C-4FF7-92F6-6674BA824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21765"/>
            <a:ext cx="8229600" cy="4054257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7DEA827-7E94-40EF-80BA-0F4B13541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14</a:t>
            </a:r>
            <a:r>
              <a:rPr lang="zh-TW" altLang="en-US" dirty="0"/>
              <a:t>章 固體與流體</a:t>
            </a:r>
            <a:endParaRPr lang="en-GB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BBCC21-E4C6-400D-972A-09D07074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95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538E0-1232-494B-A982-409A979A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14.2 </a:t>
            </a:r>
            <a:r>
              <a:rPr lang="zh-TW" altLang="en-US" dirty="0"/>
              <a:t>彈性係數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11B3775-FE53-4855-9D57-560139A8F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323" y="1556792"/>
            <a:ext cx="5487353" cy="4600575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3C4678C-3C10-495E-927A-EDB9D67F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C3B987E-1F0D-43E6-81BA-F82BED8B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11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BA5414-D0D4-4456-A99F-3C667F5D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14.3 </a:t>
            </a:r>
            <a:r>
              <a:rPr lang="zh-TW" altLang="en-US" dirty="0"/>
              <a:t>流體中的壓力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96D06D2-76CD-4351-AB77-8CE2D0F042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dirty="0"/>
              <a:t>圖 </a:t>
            </a:r>
            <a:r>
              <a:rPr lang="en-US" altLang="zh-TW" dirty="0"/>
              <a:t>14.5</a:t>
            </a:r>
            <a:r>
              <a:rPr lang="zh-TW" altLang="en-US" dirty="0"/>
              <a:t> 所示者為容器中之靜止流體對一「質點」的作用力，垂直於某個面向的力作用。</a:t>
            </a:r>
            <a:endParaRPr lang="en-US" altLang="zh-TW" dirty="0"/>
          </a:p>
          <a:p>
            <a:r>
              <a:rPr lang="zh-TW" altLang="en-US" dirty="0"/>
              <a:t>若流體本身靜止，每個質點均處於平衡狀態，則體積單元上所受之來自周遭流體的壓力，在各個方向上均相同。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EBE2FFE-3F72-4609-B877-890BA18EC1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60032" y="1556792"/>
            <a:ext cx="3620453" cy="4147185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9E6EE15-5958-4263-A3A2-004B9F050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B4C9-5A99-45B7-BD2A-2374295B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676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4D12B2-0B41-499E-B48E-C663F32CE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14.3 </a:t>
            </a:r>
            <a:r>
              <a:rPr lang="zh-TW" altLang="en-US" dirty="0"/>
              <a:t>流體中的壓力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7C6848-2C69-4ABF-965B-833D597A8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114800" cy="5040560"/>
          </a:xfrm>
        </p:spPr>
        <p:txBody>
          <a:bodyPr>
            <a:normAutofit/>
          </a:bodyPr>
          <a:lstStyle/>
          <a:p>
            <a:r>
              <a:rPr lang="zh-TW" altLang="en-US" dirty="0"/>
              <a:t>充斥在我們四周的空氣對我們造成 </a:t>
            </a:r>
            <a:r>
              <a:rPr lang="en-US" altLang="zh-TW" dirty="0"/>
              <a:t>10</a:t>
            </a:r>
            <a:r>
              <a:rPr lang="en-US" altLang="zh-TW" baseline="30000" dirty="0"/>
              <a:t>5</a:t>
            </a:r>
            <a:r>
              <a:rPr lang="en-US" altLang="zh-TW" dirty="0"/>
              <a:t> N/</a:t>
            </a:r>
            <a:r>
              <a:rPr lang="en-US" altLang="zh-TW" dirty="0" err="1"/>
              <a:t>m</a:t>
            </a:r>
            <a:r>
              <a:rPr lang="en-US" altLang="zh-TW" baseline="30000" dirty="0" err="1"/>
              <a:t>2</a:t>
            </a:r>
            <a:r>
              <a:rPr lang="en-US" altLang="zh-TW" dirty="0"/>
              <a:t> </a:t>
            </a:r>
            <a:r>
              <a:rPr lang="zh-TW" altLang="en-US" dirty="0"/>
              <a:t>的壓力。</a:t>
            </a:r>
            <a:endParaRPr lang="en-US" altLang="zh-TW" dirty="0"/>
          </a:p>
          <a:p>
            <a:r>
              <a:rPr lang="zh-TW" altLang="en-US" dirty="0"/>
              <a:t>此事實可以舉證如下：將長約 </a:t>
            </a:r>
            <a:r>
              <a:rPr lang="en-US" altLang="zh-TW" dirty="0"/>
              <a:t>1 m </a:t>
            </a:r>
            <a:r>
              <a:rPr lang="zh-TW" altLang="en-US" dirty="0"/>
              <a:t>的管子裝滿水銀，倒置入一裝有水銀的盆子裡，如圖 </a:t>
            </a:r>
            <a:r>
              <a:rPr lang="en-US" altLang="zh-TW" dirty="0"/>
              <a:t>14.6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液體</a:t>
            </a:r>
            <a:r>
              <a:rPr lang="en-US" altLang="zh-TW" dirty="0"/>
              <a:t>(</a:t>
            </a:r>
            <a:r>
              <a:rPr lang="zh-TW" altLang="en-US" dirty="0"/>
              <a:t>汞</a:t>
            </a:r>
            <a:r>
              <a:rPr lang="en-US" altLang="zh-TW" dirty="0"/>
              <a:t>)</a:t>
            </a:r>
            <a:r>
              <a:rPr lang="zh-TW" altLang="en-US" dirty="0"/>
              <a:t>柱的高度被「作用在盆中水銀面的壓力」支撐著。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137D2A5-8D6F-473E-991D-0212CDF14D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04048" y="1504440"/>
            <a:ext cx="3413760" cy="4640580"/>
          </a:xfrm>
          <a:prstGeom prst="rect">
            <a:avLst/>
          </a:prstGeom>
        </p:spPr>
      </p:pic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83FF1F-E4AB-4F77-96F0-7FB1B8DA9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335B01-5134-4715-BE8A-858820B92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578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4ED74016-61D0-418F-B40F-64BC85C8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14.3 </a:t>
            </a:r>
            <a:r>
              <a:rPr lang="zh-TW" altLang="en-US" dirty="0"/>
              <a:t>流體中的壓力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286B189F-9A1D-4432-B045-226A9C301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472" y="1341438"/>
            <a:ext cx="5877055" cy="5014912"/>
          </a:xfrm>
          <a:prstGeom prst="rect">
            <a:avLst/>
          </a:prstGeom>
        </p:spPr>
      </p:pic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C75969-2408-4353-83D0-2C9F5882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4225BA-80E8-4E03-AA3F-EDE3AA30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358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D380C3-6FCB-4EA5-A075-604D49AAA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14.3 </a:t>
            </a:r>
            <a:r>
              <a:rPr lang="zh-TW" altLang="en-US" dirty="0"/>
              <a:t>流體中的壓力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270026-925C-4EF3-82B7-F6BDB3437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18" charset="2"/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液體中之壓力隨深度而變化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r>
              <a:rPr lang="zh-TW" altLang="en-US" dirty="0"/>
              <a:t>液體中之壓力特色可由圖 </a:t>
            </a:r>
            <a:r>
              <a:rPr lang="en-US" altLang="zh-TW" dirty="0"/>
              <a:t>14.8</a:t>
            </a:r>
            <a:r>
              <a:rPr lang="zh-TW" altLang="en-US" dirty="0"/>
              <a:t> 所示之裝置推斷出。</a:t>
            </a:r>
            <a:endParaRPr lang="en-US" altLang="zh-TW" dirty="0"/>
          </a:p>
          <a:p>
            <a:r>
              <a:rPr lang="zh-TW" altLang="en-US" dirty="0"/>
              <a:t>壓力只為深度的函數，與容器之形狀無關。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22E1AA3-5271-4B51-B9FB-84C0C372E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D85A601-5AF4-4C2F-9638-FDB68BE1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34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0F2ECE5-C0C5-4817-9202-2A20F79C2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248" y="3456180"/>
            <a:ext cx="4407218" cy="25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08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6433D20-64DE-41FA-9CFF-B366FBCF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14.3 </a:t>
            </a:r>
            <a:r>
              <a:rPr lang="zh-TW" altLang="en-US" dirty="0"/>
              <a:t>流體中的壓力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A2911BC-6FCE-46E2-9BBB-80566E7C8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340768"/>
            <a:ext cx="4402833" cy="5040560"/>
          </a:xfrm>
        </p:spPr>
        <p:txBody>
          <a:bodyPr>
            <a:normAutofit/>
          </a:bodyPr>
          <a:lstStyle/>
          <a:p>
            <a:r>
              <a:rPr lang="zh-TW" altLang="en-US" dirty="0"/>
              <a:t>圖 </a:t>
            </a:r>
            <a:r>
              <a:rPr lang="en-US" altLang="zh-TW" dirty="0"/>
              <a:t>14.9 </a:t>
            </a:r>
            <a:r>
              <a:rPr lang="zh-TW" altLang="en-US" dirty="0"/>
              <a:t>所示者為高度 </a:t>
            </a:r>
            <a:r>
              <a:rPr lang="en-US" altLang="zh-TW" i="1" dirty="0"/>
              <a:t>h</a:t>
            </a:r>
            <a:r>
              <a:rPr lang="zh-TW" altLang="en-US" dirty="0"/>
              <a:t>、截面積 </a:t>
            </a:r>
            <a:r>
              <a:rPr lang="en-US" altLang="zh-TW" i="1" dirty="0"/>
              <a:t>A </a:t>
            </a:r>
            <a:r>
              <a:rPr lang="zh-TW" altLang="en-US" dirty="0"/>
              <a:t>之液柱，此液柱的重量 </a:t>
            </a:r>
            <a:r>
              <a:rPr lang="en-US" altLang="zh-TW" i="1" dirty="0"/>
              <a:t>W </a:t>
            </a:r>
            <a:r>
              <a:rPr lang="en-US" altLang="zh-TW" dirty="0"/>
              <a:t>=</a:t>
            </a:r>
            <a:r>
              <a:rPr lang="en-US" altLang="zh-TW" i="1" dirty="0"/>
              <a:t> mg</a:t>
            </a:r>
            <a:r>
              <a:rPr lang="en-US" altLang="zh-TW" dirty="0"/>
              <a:t> = (</a:t>
            </a:r>
            <a:r>
              <a:rPr lang="en-US" altLang="zh-TW" i="1" dirty="0"/>
              <a:t>ρ Ah</a:t>
            </a:r>
            <a:r>
              <a:rPr lang="en-US" altLang="zh-TW" dirty="0"/>
              <a:t>)</a:t>
            </a:r>
            <a:r>
              <a:rPr lang="en-US" altLang="zh-TW" i="1" dirty="0"/>
              <a:t> g </a:t>
            </a:r>
            <a:r>
              <a:rPr lang="zh-TW" altLang="en-US" dirty="0"/>
              <a:t>乃是由「淨壓力所形成的力 </a:t>
            </a:r>
            <a:r>
              <a:rPr lang="en-US" altLang="zh-TW" dirty="0"/>
              <a:t>(</a:t>
            </a:r>
            <a:r>
              <a:rPr lang="en-US" altLang="zh-TW" i="1" dirty="0"/>
              <a:t>P </a:t>
            </a:r>
            <a:r>
              <a:rPr lang="en-US" altLang="zh-TW" dirty="0"/>
              <a:t>− </a:t>
            </a:r>
            <a:r>
              <a:rPr lang="en-US" altLang="zh-TW" i="1" dirty="0" err="1"/>
              <a:t>P</a:t>
            </a:r>
            <a:r>
              <a:rPr lang="en-US" altLang="zh-TW" baseline="-25000" dirty="0" err="1"/>
              <a:t>0</a:t>
            </a:r>
            <a:r>
              <a:rPr lang="en-US" altLang="zh-TW" dirty="0"/>
              <a:t>) </a:t>
            </a:r>
            <a:r>
              <a:rPr lang="en-US" altLang="zh-TW" i="1" dirty="0"/>
              <a:t>A</a:t>
            </a:r>
            <a:r>
              <a:rPr lang="zh-TW" altLang="en-US" dirty="0"/>
              <a:t>」所支撐，</a:t>
            </a:r>
            <a:r>
              <a:rPr lang="en-US" altLang="zh-TW" i="1" dirty="0" err="1"/>
              <a:t>P</a:t>
            </a:r>
            <a:r>
              <a:rPr lang="en-US" altLang="zh-TW" baseline="-25000" dirty="0" err="1"/>
              <a:t>0</a:t>
            </a:r>
            <a:r>
              <a:rPr lang="en-US" altLang="zh-TW" dirty="0"/>
              <a:t> </a:t>
            </a:r>
            <a:r>
              <a:rPr lang="zh-TW" altLang="en-US" dirty="0"/>
              <a:t>表頂面之大氣壓，</a:t>
            </a:r>
            <a:r>
              <a:rPr lang="en-US" altLang="zh-TW" i="1" dirty="0"/>
              <a:t>P </a:t>
            </a:r>
            <a:r>
              <a:rPr lang="zh-TW" altLang="en-US" dirty="0"/>
              <a:t>表柱底之壓力。由 </a:t>
            </a:r>
            <a:r>
              <a:rPr lang="en-US" altLang="zh-TW" dirty="0" err="1"/>
              <a:t>Σ</a:t>
            </a:r>
            <a:r>
              <a:rPr lang="en-US" altLang="zh-TW" i="1" dirty="0" err="1"/>
              <a:t>F</a:t>
            </a:r>
            <a:r>
              <a:rPr lang="en-US" altLang="zh-TW" i="1" baseline="-25000" dirty="0" err="1"/>
              <a:t>y</a:t>
            </a:r>
            <a:r>
              <a:rPr lang="en-US" altLang="zh-TW" i="1" dirty="0"/>
              <a:t> </a:t>
            </a:r>
            <a:r>
              <a:rPr lang="en-US" altLang="zh-TW" dirty="0"/>
              <a:t>= 0 </a:t>
            </a:r>
            <a:r>
              <a:rPr lang="zh-TW" altLang="en-US" dirty="0"/>
              <a:t>可發現：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89D1DC62-C79C-4FC5-ACD7-BA2D944493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48064" y="1844824"/>
            <a:ext cx="3460433" cy="3593783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2DFC156-4EAE-4432-93CD-BBA6C894E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F256417-9B86-44C2-8BCF-8914AEA39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35</a:t>
            </a:fld>
            <a:endParaRPr lang="en-GB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224D7EF-401F-4223-BD2D-9B8AE12E1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5107634"/>
            <a:ext cx="4047172" cy="47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91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6433D20-64DE-41FA-9CFF-B366FBCF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14.3 </a:t>
            </a:r>
            <a:r>
              <a:rPr lang="zh-TW" altLang="en-US" dirty="0"/>
              <a:t>流體中的壓力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A2911BC-6FCE-46E2-9BBB-80566E7C8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340768"/>
            <a:ext cx="4402833" cy="50405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此乃表明：液體中的壓力線性地隨著深度而增加；並且對於任一已知之深度而言，所有的點的壓力均相同。 </a:t>
            </a:r>
            <a:endParaRPr lang="en-US" altLang="zh-TW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89D1DC62-C79C-4FC5-ACD7-BA2D944493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48064" y="1844824"/>
            <a:ext cx="3460433" cy="3593783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2DFC156-4EAE-4432-93CD-BBA6C894E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F256417-9B86-44C2-8BCF-8914AEA39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68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CDF4C80-B98D-4F4A-B40D-CC3C9B48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14.3 </a:t>
            </a:r>
            <a:r>
              <a:rPr lang="zh-TW" altLang="en-US" dirty="0"/>
              <a:t>流體中的壓力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3107ECF-8DC6-49FC-880A-3525F602D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將水閘之作用視為阻擋「巨大水壩內的水」是很自然的事，如圖</a:t>
            </a:r>
            <a:r>
              <a:rPr lang="en-US" altLang="zh-TW" dirty="0" err="1"/>
              <a:t>14.10a</a:t>
            </a:r>
            <a:r>
              <a:rPr lang="zh-TW" altLang="en-US" dirty="0"/>
              <a:t>。然而令人驚訝的是：要貯留同樣深度之「小體積的水」，水閘必須以同樣的形式來構築，如圖</a:t>
            </a:r>
            <a:r>
              <a:rPr lang="en-US" altLang="zh-TW" dirty="0" err="1"/>
              <a:t>14.10b</a:t>
            </a:r>
            <a:r>
              <a:rPr lang="zh-TW" altLang="en-US" dirty="0"/>
              <a:t>。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B5649C-9990-4F1B-A142-5E637693B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7027B4-CAF9-432A-8578-E4DF507C0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37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50B5701-CAE4-45D5-9FF0-45CAFE7DF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409" y="3199596"/>
            <a:ext cx="4127182" cy="32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45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0C00C-1728-4CA9-8674-23B8BEC0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14.3 </a:t>
            </a:r>
            <a:r>
              <a:rPr lang="zh-TW" altLang="en-US" dirty="0"/>
              <a:t>流體中的壓力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071F7D-26ED-41A6-99D0-52D393DCD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 3" pitchFamily="18" charset="2"/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巴斯卡原理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基於「流體中之靜壓力只與深度有關」這個事實，巴斯卡於 </a:t>
            </a:r>
            <a:r>
              <a:rPr lang="en-US" altLang="zh-TW" dirty="0"/>
              <a:t>1653 </a:t>
            </a:r>
            <a:r>
              <a:rPr lang="zh-TW" altLang="en-US" dirty="0"/>
              <a:t>年陳述了以下之原理： 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0070C0"/>
                </a:solidFill>
                <a:latin typeface="標楷體" pitchFamily="65" charset="-120"/>
              </a:rPr>
              <a:t>作用於「封密容器中之流體」的外壓力，會毫不保留地傳遞至流體及器壁的每一角落。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A690DD-A754-4813-863C-528FEC2D2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5F8491-64B3-4DBC-A5C6-2F897678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408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F9F43F22-A7D8-4340-B974-E400DE05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14.3 </a:t>
            </a:r>
            <a:r>
              <a:rPr lang="zh-TW" altLang="en-US" dirty="0"/>
              <a:t>流體中的壓力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1A9951F-35DB-43EF-9DAF-946588A41A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此原理有許多具體應用。例如：水力升降機或千斤頂， 圖 </a:t>
            </a:r>
            <a:r>
              <a:rPr lang="en-US" altLang="zh-TW" dirty="0"/>
              <a:t>14.11 </a:t>
            </a:r>
            <a:r>
              <a:rPr lang="zh-TW" altLang="en-US" dirty="0"/>
              <a:t>所示，作用在一個小活塞板</a:t>
            </a:r>
            <a:r>
              <a:rPr lang="en-US" altLang="zh-TW" dirty="0"/>
              <a:t>(</a:t>
            </a:r>
            <a:r>
              <a:rPr lang="zh-TW" altLang="en-US" dirty="0"/>
              <a:t>截面積 </a:t>
            </a:r>
            <a:r>
              <a:rPr lang="en-US" altLang="zh-TW" i="1" dirty="0"/>
              <a:t>A</a:t>
            </a:r>
            <a:r>
              <a:rPr lang="en-US" altLang="zh-TW" baseline="-25000" dirty="0"/>
              <a:t>1</a:t>
            </a:r>
            <a:r>
              <a:rPr lang="en-US" altLang="zh-TW" dirty="0"/>
              <a:t>)</a:t>
            </a:r>
            <a:r>
              <a:rPr lang="zh-TW" altLang="en-US" dirty="0"/>
              <a:t>上的微小力量</a:t>
            </a:r>
            <a:r>
              <a:rPr lang="zh-TW" altLang="en-US" i="1" dirty="0"/>
              <a:t> </a:t>
            </a:r>
            <a:r>
              <a:rPr lang="en-US" altLang="zh-TW" i="1" dirty="0" err="1"/>
              <a:t>F</a:t>
            </a:r>
            <a:r>
              <a:rPr lang="en-US" altLang="zh-TW" baseline="-25000" dirty="0" err="1"/>
              <a:t>1</a:t>
            </a:r>
            <a:r>
              <a:rPr lang="en-US" altLang="zh-TW" i="1" dirty="0"/>
              <a:t> </a:t>
            </a:r>
            <a:r>
              <a:rPr lang="zh-TW" altLang="en-US" dirty="0"/>
              <a:t>所造成的壓力，會如數傳遞至另一較大之活塞板</a:t>
            </a:r>
            <a:r>
              <a:rPr lang="en-US" altLang="zh-TW" dirty="0"/>
              <a:t>(</a:t>
            </a:r>
            <a:r>
              <a:rPr lang="zh-TW" altLang="en-US" dirty="0"/>
              <a:t>截面積 </a:t>
            </a:r>
            <a:r>
              <a:rPr lang="en-US" altLang="zh-TW" i="1" dirty="0" err="1"/>
              <a:t>A</a:t>
            </a:r>
            <a:r>
              <a:rPr lang="en-US" altLang="zh-TW" baseline="-25000" dirty="0" err="1"/>
              <a:t>2</a:t>
            </a:r>
            <a:r>
              <a:rPr lang="en-US" altLang="zh-TW" dirty="0"/>
              <a:t>)</a:t>
            </a:r>
            <a:r>
              <a:rPr lang="zh-TW" altLang="en-US" dirty="0"/>
              <a:t>處。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5F5A714-E55D-4E38-9541-338E83CCE2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678226"/>
            <a:ext cx="4038600" cy="4366736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9F3AB15-51F7-4AC1-BEDA-AF4A91D3E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063ECB3-90D7-4D12-904C-6BDBBEC2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666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7DF248-6374-4E90-857F-6CF1B805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本章要點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9F101D-F5D0-41D9-A471-49E283D4D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435280" cy="47995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物質的彈性特徵用楊氏係數、切變係數、體積係數來描述。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巴斯卡原理應用於受外壓力作用之封閉流體。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阿基米德原理所說明的，乃是「沉浸在液體中之物體所受的浮力」與「排開之液體重」之關係。</a:t>
            </a:r>
            <a:endParaRPr lang="en-US" altLang="zh-TW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流體之連續方程式乃「質量守恆」之一種陳述。</a:t>
            </a:r>
            <a:endParaRPr lang="en-US" altLang="zh-TW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白努利方程式應用於「理想」、「不可壓」流體之層流。</a:t>
            </a:r>
            <a:endParaRPr lang="en-US" altLang="zh-TW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FB219C4-3F2E-4C15-94BD-94282CA87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8B6F84-2C58-4B94-B02B-ED46E316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64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F9F43F22-A7D8-4340-B974-E400DE05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14.3 </a:t>
            </a:r>
            <a:r>
              <a:rPr lang="zh-TW" altLang="en-US" dirty="0"/>
              <a:t>流體中的壓力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1A9951F-35DB-43EF-9DAF-946588A41A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兩個板上的壓力相同：</a:t>
            </a:r>
            <a:r>
              <a:rPr lang="en-US" altLang="zh-TW" b="1" i="1" dirty="0"/>
              <a:t>P </a:t>
            </a:r>
            <a:r>
              <a:rPr lang="en-US" altLang="zh-TW" b="1" dirty="0"/>
              <a:t>= </a:t>
            </a:r>
            <a:r>
              <a:rPr lang="en-US" altLang="zh-TW" b="1" i="1" dirty="0" err="1"/>
              <a:t>F</a:t>
            </a:r>
            <a:r>
              <a:rPr lang="en-US" altLang="zh-TW" b="1" baseline="-25000" dirty="0" err="1"/>
              <a:t>1</a:t>
            </a:r>
            <a:r>
              <a:rPr lang="en-US" altLang="zh-TW" b="1" i="1" dirty="0"/>
              <a:t> </a:t>
            </a:r>
            <a:r>
              <a:rPr lang="en-US" altLang="zh-TW" b="1" dirty="0"/>
              <a:t>/</a:t>
            </a:r>
            <a:r>
              <a:rPr lang="en-US" altLang="zh-TW" b="1" i="1" dirty="0"/>
              <a:t>A</a:t>
            </a:r>
            <a:r>
              <a:rPr lang="en-US" altLang="zh-TW" b="1" baseline="-25000" dirty="0"/>
              <a:t>1</a:t>
            </a:r>
            <a:r>
              <a:rPr lang="en-US" altLang="zh-TW" b="1" i="1" dirty="0"/>
              <a:t> </a:t>
            </a:r>
            <a:r>
              <a:rPr lang="en-US" altLang="zh-TW" b="1" dirty="0"/>
              <a:t>=</a:t>
            </a:r>
            <a:r>
              <a:rPr lang="en-US" altLang="zh-TW" b="1" i="1" dirty="0"/>
              <a:t> </a:t>
            </a:r>
            <a:r>
              <a:rPr lang="en-US" altLang="zh-TW" b="1" i="1" dirty="0" err="1"/>
              <a:t>F</a:t>
            </a:r>
            <a:r>
              <a:rPr lang="en-US" altLang="zh-TW" b="1" baseline="-25000" dirty="0" err="1"/>
              <a:t>2</a:t>
            </a:r>
            <a:r>
              <a:rPr lang="en-US" altLang="zh-TW" b="1" i="1" dirty="0"/>
              <a:t> </a:t>
            </a:r>
            <a:r>
              <a:rPr lang="en-US" altLang="zh-TW" b="1" dirty="0"/>
              <a:t>/</a:t>
            </a:r>
            <a:r>
              <a:rPr lang="en-US" altLang="zh-TW" b="1" i="1" dirty="0" err="1"/>
              <a:t>A</a:t>
            </a:r>
            <a:r>
              <a:rPr lang="en-US" altLang="zh-TW" b="1" baseline="-25000" dirty="0" err="1"/>
              <a:t>2</a:t>
            </a:r>
            <a:r>
              <a:rPr lang="zh-TW" altLang="en-US" dirty="0"/>
              <a:t>，故大活塞板上的力 </a:t>
            </a:r>
            <a:r>
              <a:rPr lang="en-US" altLang="zh-TW" i="1" dirty="0" err="1"/>
              <a:t>F</a:t>
            </a:r>
            <a:r>
              <a:rPr lang="en-US" altLang="zh-TW" baseline="-25000" dirty="0" err="1"/>
              <a:t>2</a:t>
            </a:r>
            <a:r>
              <a:rPr lang="en-US" altLang="zh-TW" i="1" dirty="0"/>
              <a:t> </a:t>
            </a:r>
            <a:r>
              <a:rPr lang="en-US" altLang="zh-TW" dirty="0"/>
              <a:t>= (</a:t>
            </a:r>
            <a:r>
              <a:rPr lang="en-US" altLang="zh-TW" i="1" dirty="0" err="1"/>
              <a:t>F</a:t>
            </a:r>
            <a:r>
              <a:rPr lang="en-US" altLang="zh-TW" baseline="-25000" dirty="0" err="1"/>
              <a:t>1</a:t>
            </a:r>
            <a:r>
              <a:rPr lang="en-US" altLang="zh-TW" i="1" dirty="0"/>
              <a:t> </a:t>
            </a:r>
            <a:r>
              <a:rPr lang="en-US" altLang="zh-TW" dirty="0"/>
              <a:t>/</a:t>
            </a:r>
            <a:r>
              <a:rPr lang="en-US" altLang="zh-TW" i="1" dirty="0"/>
              <a:t>A</a:t>
            </a:r>
            <a:r>
              <a:rPr lang="en-US" altLang="zh-TW" baseline="-25000" dirty="0"/>
              <a:t>1 </a:t>
            </a:r>
            <a:r>
              <a:rPr lang="en-US" altLang="zh-TW" dirty="0"/>
              <a:t>)</a:t>
            </a:r>
            <a:r>
              <a:rPr lang="en-US" altLang="zh-TW" i="1" dirty="0" err="1"/>
              <a:t>A</a:t>
            </a:r>
            <a:r>
              <a:rPr lang="en-US" altLang="zh-TW" baseline="-25000" dirty="0" err="1"/>
              <a:t>2</a:t>
            </a:r>
            <a:r>
              <a:rPr lang="zh-TW" altLang="en-US" dirty="0"/>
              <a:t>，或即 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也就是說作用在一小面積 </a:t>
            </a:r>
            <a:r>
              <a:rPr lang="en-US" altLang="zh-TW" i="1" dirty="0"/>
              <a:t>A</a:t>
            </a:r>
            <a:r>
              <a:rPr lang="en-US" altLang="zh-TW" baseline="-25000" dirty="0"/>
              <a:t>1</a:t>
            </a:r>
            <a:r>
              <a:rPr lang="en-US" altLang="zh-TW" i="1" dirty="0"/>
              <a:t> </a:t>
            </a:r>
            <a:r>
              <a:rPr lang="zh-TW" altLang="en-US" dirty="0"/>
              <a:t>上的小力 </a:t>
            </a:r>
            <a:r>
              <a:rPr lang="en-US" altLang="zh-TW" i="1" dirty="0" err="1"/>
              <a:t>F</a:t>
            </a:r>
            <a:r>
              <a:rPr lang="en-US" altLang="zh-TW" baseline="-25000" dirty="0" err="1"/>
              <a:t>1</a:t>
            </a:r>
            <a:r>
              <a:rPr lang="zh-TW" altLang="en-US" dirty="0"/>
              <a:t>，會導致一較大之力 </a:t>
            </a:r>
            <a:r>
              <a:rPr lang="en-US" altLang="zh-TW" i="1" dirty="0" err="1"/>
              <a:t>F</a:t>
            </a:r>
            <a:r>
              <a:rPr lang="en-US" altLang="zh-TW" baseline="-25000" dirty="0" err="1"/>
              <a:t>2</a:t>
            </a:r>
            <a:r>
              <a:rPr lang="en-US" altLang="zh-TW" i="1" dirty="0"/>
              <a:t> </a:t>
            </a:r>
            <a:r>
              <a:rPr lang="zh-TW" altLang="en-US" dirty="0"/>
              <a:t>作用在一較大的面積 </a:t>
            </a:r>
            <a:r>
              <a:rPr lang="en-US" altLang="zh-TW" i="1" dirty="0" err="1"/>
              <a:t>A</a:t>
            </a:r>
            <a:r>
              <a:rPr lang="en-US" altLang="zh-TW" baseline="-25000" dirty="0" err="1"/>
              <a:t>2</a:t>
            </a:r>
            <a:r>
              <a:rPr lang="en-US" altLang="zh-TW" i="1" dirty="0"/>
              <a:t> </a:t>
            </a:r>
            <a:r>
              <a:rPr lang="zh-TW" altLang="en-US" dirty="0"/>
              <a:t>上。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5F5A714-E55D-4E38-9541-338E83CCE2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678226"/>
            <a:ext cx="4038600" cy="4366736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9F3AB15-51F7-4AC1-BEDA-AF4A91D3E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063ECB3-90D7-4D12-904C-6BDBBEC2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40</a:t>
            </a:fld>
            <a:endParaRPr lang="en-GB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4A7FD5E-1A1F-4D05-9519-3B7E9F2DE7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72" b="1"/>
          <a:stretch/>
        </p:blipFill>
        <p:spPr>
          <a:xfrm>
            <a:off x="1970722" y="3212976"/>
            <a:ext cx="1153478" cy="7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71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25DB9-8859-4DDB-B629-97F46B75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14.3 </a:t>
            </a:r>
            <a:r>
              <a:rPr lang="zh-TW" altLang="en-US" dirty="0"/>
              <a:t>流體中的壓力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5650D4-C619-4F24-9EA6-F14ECC739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978896" cy="5040560"/>
          </a:xfrm>
        </p:spPr>
        <p:txBody>
          <a:bodyPr>
            <a:normAutofit/>
          </a:bodyPr>
          <a:lstStyle/>
          <a:p>
            <a:pPr>
              <a:buFont typeface="Wingdings 3" pitchFamily="18" charset="2"/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壓力的量度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r>
              <a:rPr lang="zh-TW" altLang="en-US" dirty="0"/>
              <a:t>測量壓力的一種簡單的方法，便是使用</a:t>
            </a:r>
            <a:r>
              <a:rPr lang="zh-TW" altLang="en-US" b="1" dirty="0">
                <a:solidFill>
                  <a:srgbClr val="C00000"/>
                </a:solidFill>
              </a:rPr>
              <a:t>壓力計</a:t>
            </a:r>
            <a:r>
              <a:rPr lang="en-US" altLang="zh-TW" dirty="0"/>
              <a:t>(manometer)</a:t>
            </a:r>
            <a:r>
              <a:rPr lang="zh-TW" altLang="en-US" dirty="0"/>
              <a:t>， 如圖 </a:t>
            </a:r>
            <a:r>
              <a:rPr lang="en-US" altLang="zh-TW" dirty="0"/>
              <a:t>14.12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U </a:t>
            </a:r>
            <a:r>
              <a:rPr lang="zh-TW" altLang="en-US" dirty="0"/>
              <a:t>型管的一端填裝適當之液體</a:t>
            </a:r>
            <a:r>
              <a:rPr lang="en-US" altLang="zh-TW" dirty="0"/>
              <a:t>(</a:t>
            </a:r>
            <a:r>
              <a:rPr lang="zh-TW" altLang="en-US" dirty="0"/>
              <a:t>如汞</a:t>
            </a:r>
            <a:r>
              <a:rPr lang="en-US" altLang="zh-TW" dirty="0"/>
              <a:t>)</a:t>
            </a:r>
            <a:r>
              <a:rPr lang="zh-TW" altLang="en-US" dirty="0"/>
              <a:t>，與大氣連通； 另一端則連接壓力待測之流體。待測之壓力可由水銀的高度差而求得：絕對壓力 </a:t>
            </a:r>
            <a:r>
              <a:rPr lang="en-US" altLang="zh-TW" i="1" dirty="0"/>
              <a:t>P </a:t>
            </a:r>
            <a:r>
              <a:rPr lang="zh-TW" altLang="en-US" dirty="0"/>
              <a:t>為大氣壓 </a:t>
            </a:r>
            <a:r>
              <a:rPr lang="en-US" altLang="zh-TW" i="1" dirty="0" err="1"/>
              <a:t>P</a:t>
            </a:r>
            <a:r>
              <a:rPr lang="en-US" altLang="zh-TW" baseline="-25000" dirty="0" err="1"/>
              <a:t>0</a:t>
            </a:r>
            <a:r>
              <a:rPr lang="en-US" altLang="zh-TW" i="1" dirty="0"/>
              <a:t> </a:t>
            </a:r>
            <a:r>
              <a:rPr lang="zh-TW" altLang="en-US" dirty="0"/>
              <a:t>與規壓 </a:t>
            </a:r>
            <a:r>
              <a:rPr lang="en-US" altLang="zh-TW" i="1" dirty="0" err="1"/>
              <a:t>ρgh</a:t>
            </a:r>
            <a:r>
              <a:rPr lang="en-US" altLang="zh-TW" i="1" dirty="0"/>
              <a:t> </a:t>
            </a:r>
            <a:r>
              <a:rPr lang="zh-TW" altLang="en-US" dirty="0"/>
              <a:t>之和。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A3FD76C-D932-4D10-8D2E-602FCEA5F4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2120" y="1652509"/>
            <a:ext cx="3273743" cy="4427220"/>
          </a:xfrm>
          <a:prstGeom prst="rect">
            <a:avLst/>
          </a:prstGeom>
        </p:spPr>
      </p:pic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FCEBC4-748E-493F-80A8-AF2EF93BC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6FCA11-C39A-4F77-8039-361B6F4A5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746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25DB9-8859-4DDB-B629-97F46B75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14.3 </a:t>
            </a:r>
            <a:r>
              <a:rPr lang="zh-TW" altLang="en-US" dirty="0"/>
              <a:t>流體中的壓力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5650D4-C619-4F24-9EA6-F14ECC739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978896" cy="50405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 3" pitchFamily="18" charset="2"/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壓力的量度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許多測壓裝置所記錄的都只是</a:t>
            </a:r>
            <a:r>
              <a:rPr lang="zh-TW" altLang="en-US" b="1" dirty="0">
                <a:solidFill>
                  <a:srgbClr val="C00000"/>
                </a:solidFill>
              </a:rPr>
              <a:t>規壓</a:t>
            </a:r>
            <a:r>
              <a:rPr lang="en-US" altLang="zh-TW" dirty="0"/>
              <a:t>(</a:t>
            </a:r>
            <a:r>
              <a:rPr lang="zh-TW" altLang="en-US" b="1" dirty="0">
                <a:solidFill>
                  <a:srgbClr val="C00000"/>
                </a:solidFill>
              </a:rPr>
              <a:t>計示壓力</a:t>
            </a:r>
            <a:r>
              <a:rPr lang="zh-TW" altLang="en-US" dirty="0"/>
              <a:t>；</a:t>
            </a:r>
            <a:r>
              <a:rPr lang="en-US" altLang="zh-TW" dirty="0"/>
              <a:t>gauge pressure)</a:t>
            </a:r>
            <a:r>
              <a:rPr lang="zh-TW" altLang="en-US" dirty="0"/>
              <a:t>而已，它表示的是絕對壓力 </a:t>
            </a:r>
            <a:r>
              <a:rPr lang="en-US" altLang="zh-TW" i="1" dirty="0"/>
              <a:t>P </a:t>
            </a:r>
            <a:r>
              <a:rPr lang="zh-TW" altLang="en-US" dirty="0"/>
              <a:t>與大氣壓 </a:t>
            </a:r>
            <a:r>
              <a:rPr lang="en-US" altLang="zh-TW" i="1" dirty="0" err="1"/>
              <a:t>P</a:t>
            </a:r>
            <a:r>
              <a:rPr lang="en-US" altLang="zh-TW" baseline="-25000" dirty="0" err="1"/>
              <a:t>0</a:t>
            </a:r>
            <a:r>
              <a:rPr lang="en-US" altLang="zh-TW" i="1" dirty="0"/>
              <a:t> </a:t>
            </a:r>
            <a:r>
              <a:rPr lang="zh-TW" altLang="en-US" dirty="0"/>
              <a:t>之差。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A3FD76C-D932-4D10-8D2E-602FCEA5F4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2120" y="1652509"/>
            <a:ext cx="3273743" cy="4427220"/>
          </a:xfrm>
          <a:prstGeom prst="rect">
            <a:avLst/>
          </a:prstGeom>
        </p:spPr>
      </p:pic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FCEBC4-748E-493F-80A8-AF2EF93BC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6FCA11-C39A-4F77-8039-361B6F4A5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604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E98FE330-7E66-4880-9583-AF722DCD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14.3 </a:t>
            </a:r>
            <a:r>
              <a:rPr lang="zh-TW" altLang="en-US" dirty="0"/>
              <a:t>流體中的壓力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1938FA6-293C-4173-AD67-C1E077CC0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雖說壓力的 </a:t>
            </a:r>
            <a:r>
              <a:rPr lang="en-US" altLang="zh-TW" dirty="0"/>
              <a:t>SI </a:t>
            </a:r>
            <a:r>
              <a:rPr lang="zh-TW" altLang="en-US" dirty="0"/>
              <a:t>單位是 </a:t>
            </a:r>
            <a:r>
              <a:rPr lang="en-US" altLang="zh-TW" dirty="0"/>
              <a:t>N/</a:t>
            </a:r>
            <a:r>
              <a:rPr lang="en-US" altLang="zh-TW" dirty="0" err="1"/>
              <a:t>m</a:t>
            </a:r>
            <a:r>
              <a:rPr lang="en-US" altLang="zh-TW" baseline="30000" dirty="0" err="1"/>
              <a:t>2</a:t>
            </a:r>
            <a:r>
              <a:rPr lang="en-US" altLang="zh-TW" dirty="0"/>
              <a:t> </a:t>
            </a:r>
            <a:r>
              <a:rPr lang="zh-TW" altLang="en-US" dirty="0"/>
              <a:t>或 </a:t>
            </a:r>
            <a:r>
              <a:rPr lang="en-US" altLang="zh-TW" dirty="0"/>
              <a:t>Pa</a:t>
            </a:r>
            <a:r>
              <a:rPr lang="zh-TW" altLang="en-US" dirty="0"/>
              <a:t>，但另有一常用的單位：</a:t>
            </a:r>
            <a:r>
              <a:rPr lang="zh-TW" altLang="en-US" b="1" dirty="0">
                <a:solidFill>
                  <a:srgbClr val="C00000"/>
                </a:solidFill>
              </a:rPr>
              <a:t>大氣壓</a:t>
            </a:r>
            <a:r>
              <a:rPr lang="en-US" altLang="zh-TW" dirty="0"/>
              <a:t>(atmosphere</a:t>
            </a:r>
            <a:r>
              <a:rPr lang="zh-TW" altLang="en-US" dirty="0"/>
              <a:t>；</a:t>
            </a:r>
            <a:r>
              <a:rPr lang="en-US" altLang="zh-TW" dirty="0"/>
              <a:t>atm)</a:t>
            </a:r>
            <a:r>
              <a:rPr lang="zh-TW" altLang="en-US" dirty="0"/>
              <a:t> </a:t>
            </a:r>
            <a:br>
              <a:rPr lang="en-US" altLang="zh-TW" dirty="0"/>
            </a:b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壓力亦常以水銀柱高表示。由 </a:t>
            </a:r>
            <a:r>
              <a:rPr lang="en-US" altLang="zh-TW" dirty="0"/>
              <a:t>14.8 </a:t>
            </a:r>
            <a:r>
              <a:rPr lang="zh-TW" altLang="en-US" dirty="0"/>
              <a:t>式，</a:t>
            </a:r>
            <a:r>
              <a:rPr lang="en-US" altLang="zh-TW" dirty="0"/>
              <a:t>1 mm </a:t>
            </a:r>
            <a:r>
              <a:rPr lang="zh-TW" altLang="en-US" dirty="0"/>
              <a:t>水銀柱高所造成的壓力為： 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故 </a:t>
            </a:r>
            <a:r>
              <a:rPr lang="en-US" altLang="zh-TW" dirty="0" err="1"/>
              <a:t>1atm</a:t>
            </a:r>
            <a:r>
              <a:rPr lang="en-US" altLang="zh-TW" dirty="0"/>
              <a:t> </a:t>
            </a:r>
            <a:r>
              <a:rPr lang="zh-TW" altLang="en-US" dirty="0"/>
              <a:t>等於 </a:t>
            </a:r>
            <a:r>
              <a:rPr lang="en-US" altLang="zh-TW" dirty="0"/>
              <a:t>760 mm Hg</a:t>
            </a:r>
            <a:r>
              <a:rPr lang="zh-TW" altLang="en-US" dirty="0"/>
              <a:t>。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A1F738-3F4E-4BD0-BE17-019CB5287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E9A414-9EE7-4884-9F64-9BCD4AEC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43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3F31C4F-09C4-4A7F-A6FF-7884FD99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55" y="2636912"/>
            <a:ext cx="4453890" cy="42672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8523B3D-1755-4804-9A19-FC84BEF0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581128"/>
            <a:ext cx="7374255" cy="4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72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7CF8A885-E859-4354-9EAF-EE9D68AB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練習題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1B1BB0FE-283B-49B2-92FA-AE203631B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492896"/>
            <a:ext cx="4785791" cy="3744416"/>
          </a:xfrm>
        </p:spPr>
        <p:txBody>
          <a:bodyPr/>
          <a:lstStyle/>
          <a:p>
            <a:r>
              <a:rPr lang="zh-TW" altLang="en-US" dirty="0"/>
              <a:t>如圖 </a:t>
            </a:r>
            <a:r>
              <a:rPr lang="en-US" altLang="zh-TW" dirty="0"/>
              <a:t>14.6</a:t>
            </a:r>
            <a:r>
              <a:rPr lang="zh-TW" altLang="en-US" dirty="0"/>
              <a:t>，在 </a:t>
            </a:r>
            <a:r>
              <a:rPr lang="en-US" altLang="zh-TW" dirty="0"/>
              <a:t>1 atm </a:t>
            </a:r>
            <a:r>
              <a:rPr lang="zh-TW" altLang="en-US" dirty="0"/>
              <a:t>下，倒置的封閉水柱最高可撐多高？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747DA04-A4F7-4144-8F80-26021BAC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BC31DE-02AF-4AEE-96A0-7EB728C82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44</a:t>
            </a:fld>
            <a:endParaRPr lang="en-GB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BF55715-D2EA-4A12-AC0E-D7D9D9913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980" y="2492896"/>
            <a:ext cx="2640707" cy="373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98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EFE1E2-335D-461B-B16D-040F1AB5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14.4 </a:t>
            </a:r>
            <a:r>
              <a:rPr lang="zh-TW" altLang="en-US" dirty="0"/>
              <a:t>阿基米德原理</a:t>
            </a: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885670F4-8E82-49A1-B2F7-AF6386186B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一個物體部分或全部浸在液體中時，其重量似乎比在空氣中時輕了些。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由此我們得知：液體會產生</a:t>
            </a:r>
            <a:r>
              <a:rPr lang="zh-TW" altLang="en-US" b="1" dirty="0">
                <a:solidFill>
                  <a:srgbClr val="C00000"/>
                </a:solidFill>
              </a:rPr>
              <a:t>浮力</a:t>
            </a:r>
            <a:r>
              <a:rPr lang="en-US" altLang="zh-TW" dirty="0"/>
              <a:t>(buoyant force)</a:t>
            </a:r>
            <a:r>
              <a:rPr lang="zh-TW" altLang="en-US" dirty="0"/>
              <a:t>。</a:t>
            </a:r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4B903433-A794-4C8A-95FD-ED05195CD0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826856"/>
            <a:ext cx="4038600" cy="4069476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2D00316-B7D6-4B10-884B-AC339752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F96EBD-4229-4315-AF84-5111C61C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581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EFE1E2-335D-461B-B16D-040F1AB5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14.4 </a:t>
            </a:r>
            <a:r>
              <a:rPr lang="zh-TW" altLang="en-US" dirty="0"/>
              <a:t>阿基米德原理</a:t>
            </a: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885670F4-8E82-49A1-B2F7-AF6386186B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圖</a:t>
            </a:r>
            <a:r>
              <a:rPr lang="en-US" altLang="zh-TW" dirty="0"/>
              <a:t>14.13 </a:t>
            </a:r>
            <a:r>
              <a:rPr lang="zh-TW" altLang="en-US" dirty="0"/>
              <a:t>畫的是一個物體浸在液體裡，一般而言此物體不會平衡。 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若其重量小於浮力，則它會浮升上來。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若重量 大於浮力，則會沉落下去。</a:t>
            </a:r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4B903433-A794-4C8A-95FD-ED05195CD0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826856"/>
            <a:ext cx="4038600" cy="4069476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2D00316-B7D6-4B10-884B-AC339752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F96EBD-4229-4315-AF84-5111C61C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118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EFE1E2-335D-461B-B16D-040F1AB5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14.4 </a:t>
            </a:r>
            <a:r>
              <a:rPr lang="zh-TW" altLang="en-US" dirty="0"/>
              <a:t>阿基米德原理</a:t>
            </a: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885670F4-8E82-49A1-B2F7-AF6386186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5338936" cy="504056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zh-TW" altLang="en-US" dirty="0"/>
              <a:t>浮力的大小很容易求， 想像一下</a:t>
            </a:r>
            <a:r>
              <a:rPr lang="en-US" altLang="zh-TW" dirty="0"/>
              <a:t>:</a:t>
            </a:r>
            <a:r>
              <a:rPr lang="zh-TW" altLang="en-US" dirty="0"/>
              <a:t> 若物體由平衡位置移除 ，則該位置當由夜體充入補滿，將這一部分的液體想成與其它液體隔有一層薄膜； 除了它本身的重量以外，這些液體承受了來自四面八方的壓力，那些來自周遭液體的合力需將此部分液體撐起 。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TW" altLang="en-US" dirty="0"/>
              <a:t>因此，浮力便等於薄膜內之液體重。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4B903433-A794-4C8A-95FD-ED05195CD0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0152" y="1916832"/>
            <a:ext cx="3114675" cy="3138488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2D00316-B7D6-4B10-884B-AC339752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F96EBD-4229-4315-AF84-5111C61C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322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56395E-6344-4CCC-84A7-B72F991BC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14.4 </a:t>
            </a:r>
            <a:r>
              <a:rPr lang="zh-TW" altLang="en-US" dirty="0"/>
              <a:t>阿基米德原理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C743A6A-C342-4369-9C55-C22AC17A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C00000"/>
                </a:solidFill>
              </a:rPr>
              <a:t>阿基米德原理：</a:t>
            </a:r>
            <a:r>
              <a:rPr lang="zh-TW" altLang="en-US" dirty="0"/>
              <a:t>物體浸在液體中所受的外力稱為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浮力 </a:t>
            </a:r>
            <a:r>
              <a:rPr lang="en-US" altLang="zh-TW" i="1" dirty="0"/>
              <a:t>F</a:t>
            </a:r>
            <a:r>
              <a:rPr lang="en-US" altLang="zh-TW" baseline="-25000" dirty="0"/>
              <a:t>B</a:t>
            </a:r>
            <a:r>
              <a:rPr lang="zh-TW" altLang="en-US" dirty="0"/>
              <a:t>： </a:t>
            </a:r>
            <a:br>
              <a:rPr lang="en-US" altLang="zh-TW" dirty="0"/>
            </a:br>
            <a:endParaRPr lang="en-US" altLang="zh-TW" dirty="0"/>
          </a:p>
          <a:p>
            <a:endParaRPr lang="en-US" altLang="zh-TW" dirty="0"/>
          </a:p>
          <a:p>
            <a:pPr>
              <a:buFont typeface="Wingdings 3" pitchFamily="18" charset="2"/>
              <a:buNone/>
            </a:pPr>
            <a:endParaRPr lang="en-US" altLang="zh-TW" i="1" dirty="0"/>
          </a:p>
          <a:p>
            <a:pPr>
              <a:buFont typeface="Wingdings 3" pitchFamily="18" charset="2"/>
              <a:buNone/>
            </a:pPr>
            <a:r>
              <a:rPr lang="en-US" altLang="zh-TW" i="1" dirty="0"/>
              <a:t>      V </a:t>
            </a:r>
            <a:r>
              <a:rPr lang="zh-TW" altLang="en-US" dirty="0"/>
              <a:t>表物體體積。</a:t>
            </a:r>
          </a:p>
          <a:p>
            <a:endParaRPr lang="zh-TW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ECD237F8-06C7-4AB6-8917-15A31EF66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34D8FF9-75A1-4E30-8FA3-C0C18FBA1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48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5BE714B-DC19-46EE-A357-E788056BB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708920"/>
            <a:ext cx="4813935" cy="95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7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2354D72-D5E3-4A89-B3C0-6D08DA65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練習題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D0433E1-7FA0-425E-BA1C-6C722370B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潛水艇能浮能沉，這是怎麼弄的呢？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5651926-5B1F-405F-ADB8-0709F3D5B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AC4083-2729-4086-8085-6A5DF70CF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84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64052-A039-41FE-9717-54BB067D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15BB82-5584-4490-B3A9-FDCFCA64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14.1</a:t>
            </a:r>
            <a:r>
              <a:rPr lang="zh-TW" altLang="en-US" b="1" dirty="0"/>
              <a:t>　密度　</a:t>
            </a:r>
          </a:p>
          <a:p>
            <a:pPr marL="0" indent="0">
              <a:buNone/>
            </a:pPr>
            <a:r>
              <a:rPr lang="en-US" altLang="zh-TW" b="1" dirty="0"/>
              <a:t>14.2</a:t>
            </a:r>
            <a:r>
              <a:rPr lang="zh-TW" altLang="en-US" b="1" dirty="0"/>
              <a:t>　彈性係數　</a:t>
            </a:r>
          </a:p>
          <a:p>
            <a:pPr marL="0" indent="0">
              <a:buNone/>
            </a:pPr>
            <a:r>
              <a:rPr lang="en-US" altLang="zh-TW" b="1" dirty="0"/>
              <a:t>14.3</a:t>
            </a:r>
            <a:r>
              <a:rPr lang="zh-TW" altLang="en-US" b="1" dirty="0"/>
              <a:t>　流體中的壓力　</a:t>
            </a:r>
          </a:p>
          <a:p>
            <a:pPr marL="0" indent="0">
              <a:buNone/>
            </a:pPr>
            <a:r>
              <a:rPr lang="en-US" altLang="zh-TW" b="1" dirty="0"/>
              <a:t>14.4</a:t>
            </a:r>
            <a:r>
              <a:rPr lang="zh-TW" altLang="en-US" b="1" dirty="0"/>
              <a:t>　阿基米德原理　</a:t>
            </a:r>
          </a:p>
          <a:p>
            <a:pPr marL="0" indent="0">
              <a:buNone/>
            </a:pPr>
            <a:r>
              <a:rPr lang="en-US" altLang="zh-TW" b="1" dirty="0"/>
              <a:t>14.5</a:t>
            </a:r>
            <a:r>
              <a:rPr lang="zh-TW" altLang="en-US" b="1" dirty="0"/>
              <a:t>　連續方程式　</a:t>
            </a:r>
          </a:p>
          <a:p>
            <a:pPr marL="0" indent="0">
              <a:buNone/>
            </a:pPr>
            <a:r>
              <a:rPr lang="en-US" altLang="zh-TW" b="1" dirty="0"/>
              <a:t>14.6</a:t>
            </a:r>
            <a:r>
              <a:rPr lang="zh-TW" altLang="en-US" b="1" dirty="0"/>
              <a:t>　白努利方程式</a:t>
            </a:r>
          </a:p>
          <a:p>
            <a:pPr marL="0" indent="0">
              <a:buNone/>
            </a:pPr>
            <a:endParaRPr lang="zh-TW" altLang="en-US" b="1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A8098D3-58EC-40E9-A9A6-79F3F5876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E724CC-67A4-4498-858F-EF4179B76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76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7FD5048-B591-4584-A7D2-2B4E76A2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14.2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4BFCEDA-6C1C-48C7-AD1B-91412863C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一座冰山密度為 </a:t>
            </a:r>
            <a:r>
              <a:rPr lang="en-US" altLang="zh-TW" dirty="0"/>
              <a:t>920 kg/</a:t>
            </a:r>
            <a:r>
              <a:rPr lang="en-US" altLang="zh-TW" dirty="0" err="1"/>
              <a:t>m</a:t>
            </a:r>
            <a:r>
              <a:rPr lang="en-US" altLang="zh-TW" baseline="30000" dirty="0" err="1"/>
              <a:t>3</a:t>
            </a:r>
            <a:r>
              <a:rPr lang="zh-TW" altLang="en-US" dirty="0"/>
              <a:t>，浮在密度 </a:t>
            </a:r>
            <a:r>
              <a:rPr lang="en-US" altLang="zh-TW" dirty="0"/>
              <a:t>1025 kg/</a:t>
            </a:r>
            <a:r>
              <a:rPr lang="en-US" altLang="zh-TW" dirty="0" err="1"/>
              <a:t>m</a:t>
            </a:r>
            <a:r>
              <a:rPr lang="en-US" altLang="zh-TW" baseline="30000" dirty="0" err="1"/>
              <a:t>3</a:t>
            </a:r>
            <a:r>
              <a:rPr lang="en-US" altLang="zh-TW" dirty="0"/>
              <a:t> </a:t>
            </a:r>
            <a:r>
              <a:rPr lang="zh-TW" altLang="en-US" dirty="0"/>
              <a:t>的海洋上，它浸入海洋裡的體積比例為何？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A8F768E-B57B-4164-AE90-417B694A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98673B-9EF4-44D9-BA2F-86976499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50</a:t>
            </a:fld>
            <a:endParaRPr lang="en-GB"/>
          </a:p>
        </p:txBody>
      </p:sp>
      <p:sp>
        <p:nvSpPr>
          <p:cNvPr id="10" name="箭號: 有線條的向右箭號 9">
            <a:hlinkClick r:id="rId2" action="ppaction://hlinkfile"/>
            <a:extLst>
              <a:ext uri="{FF2B5EF4-FFF2-40B4-BE49-F238E27FC236}">
                <a16:creationId xmlns:a16="http://schemas.microsoft.com/office/drawing/2014/main" id="{1188E345-D17C-4957-AD85-DB8027A3BC8A}"/>
              </a:ext>
            </a:extLst>
          </p:cNvPr>
          <p:cNvSpPr/>
          <p:nvPr/>
        </p:nvSpPr>
        <p:spPr>
          <a:xfrm>
            <a:off x="722313" y="3501008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4843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C19F4E-AAFB-47D6-B03C-16191390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14.3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9759AB5-0F68-4069-8AB8-3603313AB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492896"/>
            <a:ext cx="4689792" cy="3744416"/>
          </a:xfrm>
        </p:spPr>
        <p:txBody>
          <a:bodyPr/>
          <a:lstStyle/>
          <a:p>
            <a:r>
              <a:rPr lang="zh-TW" altLang="en-US" dirty="0"/>
              <a:t>圖 </a:t>
            </a:r>
            <a:r>
              <a:rPr lang="en-US" altLang="zh-TW" dirty="0"/>
              <a:t>14.14 </a:t>
            </a:r>
            <a:r>
              <a:rPr lang="zh-TW" altLang="en-US" dirty="0"/>
              <a:t>所示之氣壓計裡裝了密度</a:t>
            </a:r>
            <a:r>
              <a:rPr lang="en-US" altLang="zh-TW" dirty="0"/>
              <a:t>850 kg/</a:t>
            </a:r>
            <a:r>
              <a:rPr lang="en-US" altLang="zh-TW" dirty="0" err="1"/>
              <a:t>m</a:t>
            </a:r>
            <a:r>
              <a:rPr lang="en-US" altLang="zh-TW" baseline="30000" dirty="0" err="1"/>
              <a:t>3</a:t>
            </a:r>
            <a:r>
              <a:rPr lang="en-US" altLang="zh-TW" baseline="30000" dirty="0"/>
              <a:t> </a:t>
            </a:r>
            <a:r>
              <a:rPr lang="zh-TW" altLang="en-US" dirty="0"/>
              <a:t>的油，問：球泡內之絕對氣壓為何？設大氣壓力為</a:t>
            </a:r>
            <a:r>
              <a:rPr lang="en-US" altLang="zh-TW" dirty="0"/>
              <a:t>101</a:t>
            </a:r>
            <a:r>
              <a:rPr lang="zh-TW" altLang="en-US" dirty="0"/>
              <a:t> </a:t>
            </a:r>
            <a:r>
              <a:rPr lang="en-US" altLang="zh-TW" dirty="0"/>
              <a:t>kPa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639A94-7CBA-49A2-997A-13A43BDA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9B85F2-7BD6-4E4B-BD28-124037BB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51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B24F2D3-3E39-4A62-A385-830BE60D9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105" y="2555776"/>
            <a:ext cx="3274695" cy="3194685"/>
          </a:xfrm>
          <a:prstGeom prst="rect">
            <a:avLst/>
          </a:prstGeom>
        </p:spPr>
      </p:pic>
      <p:sp>
        <p:nvSpPr>
          <p:cNvPr id="7" name="箭號: 有線條的向右箭號 6">
            <a:hlinkClick r:id="rId3" action="ppaction://hlinkfile"/>
            <a:extLst>
              <a:ext uri="{FF2B5EF4-FFF2-40B4-BE49-F238E27FC236}">
                <a16:creationId xmlns:a16="http://schemas.microsoft.com/office/drawing/2014/main" id="{AACAA6B0-965B-4F24-BD4A-41A882516FCF}"/>
              </a:ext>
            </a:extLst>
          </p:cNvPr>
          <p:cNvSpPr/>
          <p:nvPr/>
        </p:nvSpPr>
        <p:spPr>
          <a:xfrm>
            <a:off x="722313" y="436510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9119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82CECC-7DFD-403B-8C18-A0915190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14.4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186C9A7-3044-43FB-887D-5CEF19243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 kg </a:t>
            </a:r>
            <a:r>
              <a:rPr lang="zh-TW" altLang="en-US" dirty="0"/>
              <a:t>之王冠浸入水中後，重量讀數為 </a:t>
            </a:r>
            <a:r>
              <a:rPr lang="en-US" altLang="zh-TW" dirty="0"/>
              <a:t>26 N</a:t>
            </a:r>
            <a:r>
              <a:rPr lang="zh-TW" altLang="en-US" dirty="0"/>
              <a:t>。求王冠的密度。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0240DA9-5FB5-4F12-BC45-06EE1655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C3A61A-FA27-47B3-9BF3-EEA68456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52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D829383D-75A4-4C14-A720-BC0250102697}"/>
              </a:ext>
            </a:extLst>
          </p:cNvPr>
          <p:cNvSpPr/>
          <p:nvPr/>
        </p:nvSpPr>
        <p:spPr>
          <a:xfrm>
            <a:off x="722313" y="3501008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6611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EE5FCDB-5314-4E4C-AA1C-50EED6543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練習題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E3A48D79-2AE3-4312-8D6D-05342CE1B5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一球形之氣球內充入氦氣，在 </a:t>
            </a:r>
            <a:r>
              <a:rPr lang="en-US" altLang="zh-TW" dirty="0"/>
              <a:t>1 atm </a:t>
            </a:r>
            <a:r>
              <a:rPr lang="zh-TW" altLang="en-US" dirty="0"/>
              <a:t>下能載重 </a:t>
            </a:r>
            <a:r>
              <a:rPr lang="en-US" altLang="zh-TW" dirty="0"/>
              <a:t>2 kg(</a:t>
            </a:r>
            <a:r>
              <a:rPr lang="zh-TW" altLang="en-US" dirty="0"/>
              <a:t>包括氣球本身質量</a:t>
            </a:r>
            <a:r>
              <a:rPr lang="en-US" altLang="zh-TW" dirty="0"/>
              <a:t>)</a:t>
            </a:r>
            <a:r>
              <a:rPr lang="zh-TW" altLang="en-US" dirty="0"/>
              <a:t>。求氣球之半徑。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9C0F900-BCCC-4356-A627-E1ABCB21B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641985-4CA1-4989-BCC1-F16423321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3016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C12364-F449-43C4-B508-20C58564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14.4 </a:t>
            </a:r>
            <a:r>
              <a:rPr lang="zh-TW" altLang="en-US" dirty="0"/>
              <a:t>阿基米德原理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0988582-AB18-417F-8AB2-1DC08EABE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 3" pitchFamily="18" charset="2"/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船的穩定性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船的</a:t>
            </a:r>
            <a:r>
              <a:rPr lang="zh-TW" altLang="en-US" b="1" dirty="0">
                <a:solidFill>
                  <a:srgbClr val="C00000"/>
                </a:solidFill>
              </a:rPr>
              <a:t>穩定性</a:t>
            </a:r>
            <a:r>
              <a:rPr lang="en-US" altLang="zh-TW" dirty="0"/>
              <a:t>(stability)</a:t>
            </a:r>
            <a:r>
              <a:rPr lang="zh-TW" altLang="en-US" dirty="0"/>
              <a:t>乃視浮力的有效作用點而定。船身重量作用在船的質心上；而浮力則作用在排開之液體的質心上</a:t>
            </a:r>
            <a:r>
              <a:rPr lang="en-US" altLang="zh-TW" dirty="0"/>
              <a:t>(</a:t>
            </a:r>
            <a:r>
              <a:rPr lang="zh-TW" altLang="en-US" dirty="0"/>
              <a:t>為什麼？</a:t>
            </a:r>
            <a:r>
              <a:rPr lang="en-US" altLang="zh-TW" dirty="0"/>
              <a:t>)</a:t>
            </a:r>
            <a:r>
              <a:rPr lang="zh-TW" altLang="en-US" dirty="0"/>
              <a:t>─ 稱為</a:t>
            </a:r>
            <a:r>
              <a:rPr lang="zh-TW" altLang="en-US" b="1" dirty="0">
                <a:solidFill>
                  <a:srgbClr val="C00000"/>
                </a:solidFill>
              </a:rPr>
              <a:t>浮力中心</a:t>
            </a:r>
            <a:r>
              <a:rPr lang="en-US" altLang="zh-TW" dirty="0"/>
              <a:t>(center of buoyancy)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BDB5361-B369-4558-8FA5-C97E66C74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44769B-1136-44C0-AE6F-D3045FE8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8005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53AC35E-E8D8-404F-87B5-C77665C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14.4 </a:t>
            </a:r>
            <a:r>
              <a:rPr lang="zh-TW" altLang="en-US" dirty="0"/>
              <a:t>阿基米德原理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7F646676-31D7-4D67-83BC-CB6050A72F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船的穩定性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在平衡狀況下，船的質心 </a:t>
            </a:r>
            <a:r>
              <a:rPr lang="en-US" altLang="zh-TW" i="1" dirty="0"/>
              <a:t>G </a:t>
            </a:r>
            <a:r>
              <a:rPr lang="zh-TW" altLang="en-US" dirty="0"/>
              <a:t>與浮力中心 </a:t>
            </a:r>
            <a:r>
              <a:rPr lang="en-US" altLang="zh-TW" dirty="0"/>
              <a:t>B </a:t>
            </a:r>
            <a:r>
              <a:rPr lang="zh-TW" altLang="en-US" dirty="0"/>
              <a:t>均應位在船的垂軸上。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E7DD27E-3C91-4A3F-ADD9-A1D5B0CE7B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1" y="1470109"/>
            <a:ext cx="3400425" cy="4027170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B2CAB7-465E-4A03-8742-0C8B2DACD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C9B34A-470F-4866-BE6E-B20306D21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723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53AC35E-E8D8-404F-87B5-C77665C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14.4 </a:t>
            </a:r>
            <a:r>
              <a:rPr lang="zh-TW" altLang="en-US" dirty="0"/>
              <a:t>阿基米德原理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7F646676-31D7-4D67-83BC-CB6050A72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5050904" cy="50405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船的穩定性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r>
              <a:rPr lang="zh-TW" altLang="en-US" dirty="0"/>
              <a:t>當船偏向一邊時，浮力中心對船質心有一相對位移。此二力作用在不同的垂線上，結果浮力對船質心會造成一轉矩，浮力的作用線與船軸交於 </a:t>
            </a:r>
            <a:r>
              <a:rPr lang="en-US" altLang="zh-TW" i="1" dirty="0"/>
              <a:t>M </a:t>
            </a:r>
            <a:r>
              <a:rPr lang="zh-TW" altLang="en-US" dirty="0"/>
              <a:t>點─稱為</a:t>
            </a:r>
            <a:r>
              <a:rPr lang="zh-TW" altLang="en-US" b="1" dirty="0">
                <a:solidFill>
                  <a:srgbClr val="C00000"/>
                </a:solidFill>
              </a:rPr>
              <a:t>定傾中心</a:t>
            </a:r>
            <a:r>
              <a:rPr lang="en-US" altLang="zh-TW" sz="2400" dirty="0"/>
              <a:t>(metacenter)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若 </a:t>
            </a:r>
            <a:r>
              <a:rPr lang="en-US" altLang="zh-TW" i="1" dirty="0"/>
              <a:t>G </a:t>
            </a:r>
            <a:r>
              <a:rPr lang="zh-TW" altLang="en-US" dirty="0"/>
              <a:t>在 </a:t>
            </a:r>
            <a:r>
              <a:rPr lang="en-US" altLang="zh-TW" i="1" dirty="0"/>
              <a:t>M </a:t>
            </a:r>
            <a:r>
              <a:rPr lang="zh-TW" altLang="en-US" dirty="0"/>
              <a:t>之下，轉矩會將船身扶回平衡位置；若</a:t>
            </a:r>
            <a:r>
              <a:rPr lang="zh-TW" altLang="en-US" i="1" dirty="0"/>
              <a:t> </a:t>
            </a:r>
            <a:r>
              <a:rPr lang="en-US" altLang="zh-TW" i="1" dirty="0"/>
              <a:t>M </a:t>
            </a:r>
            <a:r>
              <a:rPr lang="zh-TW" altLang="en-US" dirty="0"/>
              <a:t>在 </a:t>
            </a:r>
            <a:r>
              <a:rPr lang="en-US" altLang="zh-TW" i="1" dirty="0"/>
              <a:t>G </a:t>
            </a:r>
            <a:r>
              <a:rPr lang="zh-TW" altLang="en-US" dirty="0"/>
              <a:t>之下，則船便會不穩定。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B2CAB7-465E-4A03-8742-0C8B2DACD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C9B34A-470F-4866-BE6E-B20306D21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56</a:t>
            </a:fld>
            <a:endParaRPr lang="en-GB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8903968-9B00-42A5-BCF1-1DDB4C7143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8104" y="1720780"/>
            <a:ext cx="3333750" cy="428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952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9606ABD-182A-4C2A-BE6C-3F16972A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14.4 </a:t>
            </a:r>
            <a:r>
              <a:rPr lang="zh-TW" altLang="en-US" dirty="0"/>
              <a:t>阿基米德原理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30F413AC-819A-4798-BEED-0AF1876A3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圖 </a:t>
            </a:r>
            <a:r>
              <a:rPr lang="en-US" altLang="zh-TW" dirty="0"/>
              <a:t>14.15</a:t>
            </a:r>
            <a:r>
              <a:rPr lang="zh-TW" altLang="en-US" dirty="0"/>
              <a:t> </a:t>
            </a:r>
            <a:r>
              <a:rPr lang="en-US" altLang="zh-TW" dirty="0"/>
              <a:t>(a) </a:t>
            </a:r>
            <a:r>
              <a:rPr lang="zh-TW" altLang="en-US" dirty="0"/>
              <a:t>浮力作用於「所排開之液體」之質心。</a:t>
            </a:r>
            <a:endParaRPr lang="en-US" altLang="zh-TW" dirty="0"/>
          </a:p>
          <a:p>
            <a:r>
              <a:rPr lang="zh-TW" altLang="en-US" dirty="0"/>
              <a:t>圖 </a:t>
            </a:r>
            <a:r>
              <a:rPr lang="en-US" altLang="zh-TW" dirty="0"/>
              <a:t>14.15(b) </a:t>
            </a:r>
            <a:r>
              <a:rPr lang="zh-TW" altLang="en-US" dirty="0"/>
              <a:t>船偏斜時，浮力作用線交船軸於 </a:t>
            </a:r>
            <a:r>
              <a:rPr lang="en-US" altLang="zh-TW" i="1" dirty="0"/>
              <a:t>M </a:t>
            </a:r>
            <a:r>
              <a:rPr lang="zh-TW" altLang="en-US" dirty="0"/>
              <a:t>點。就穩定之船而言，</a:t>
            </a:r>
            <a:r>
              <a:rPr lang="en-US" altLang="zh-TW" i="1" dirty="0"/>
              <a:t>M </a:t>
            </a:r>
            <a:r>
              <a:rPr lang="zh-TW" altLang="en-US" dirty="0"/>
              <a:t>在船質心之上方。</a:t>
            </a:r>
          </a:p>
          <a:p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568273-2CB0-4EB7-AE78-F4ABFEDD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D42999-9CF4-4FBE-A6B2-C3F5E952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57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FC7EBA4-8E92-4CBB-8A07-4EAFE932A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152272"/>
            <a:ext cx="3340418" cy="319373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6C6D292-F083-48E1-AAEA-122A9C85B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216" y="3070709"/>
            <a:ext cx="3400425" cy="32537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C5A28FF-D997-44C3-A8CC-939D7C01D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5992627"/>
            <a:ext cx="1326833" cy="35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95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29790D-17B8-40F8-9561-9C50B2F0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14.5 </a:t>
            </a:r>
            <a:r>
              <a:rPr lang="zh-TW" altLang="en-US" dirty="0"/>
              <a:t>連續方程式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701A8809-1685-48CA-B2BA-65DEC164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流體動力學為描述流體之運動。流體運動可為</a:t>
            </a:r>
            <a:r>
              <a:rPr lang="zh-TW" altLang="en-US" b="1" dirty="0">
                <a:solidFill>
                  <a:srgbClr val="C00000"/>
                </a:solidFill>
              </a:rPr>
              <a:t>層流</a:t>
            </a:r>
            <a:r>
              <a:rPr lang="en-US" altLang="zh-TW" dirty="0"/>
              <a:t>(laminar)</a:t>
            </a:r>
            <a:r>
              <a:rPr lang="zh-TW" altLang="en-US" dirty="0"/>
              <a:t>或</a:t>
            </a:r>
            <a:r>
              <a:rPr lang="zh-TW" altLang="en-US" b="1" dirty="0">
                <a:solidFill>
                  <a:srgbClr val="C00000"/>
                </a:solidFill>
              </a:rPr>
              <a:t>擾流</a:t>
            </a:r>
            <a:r>
              <a:rPr lang="en-US" altLang="zh-TW" dirty="0"/>
              <a:t>(turbulent)</a:t>
            </a:r>
            <a:r>
              <a:rPr lang="zh-TW" altLang="en-US" dirty="0"/>
              <a:t>，層流可用</a:t>
            </a:r>
            <a:r>
              <a:rPr lang="zh-TW" altLang="en-US" b="1" dirty="0">
                <a:solidFill>
                  <a:srgbClr val="C00000"/>
                </a:solidFill>
              </a:rPr>
              <a:t>流線</a:t>
            </a:r>
            <a:r>
              <a:rPr lang="en-US" altLang="zh-TW" dirty="0"/>
              <a:t>(</a:t>
            </a:r>
            <a:r>
              <a:rPr lang="en-US" altLang="zh-TW" dirty="0" err="1"/>
              <a:t>streamiline</a:t>
            </a:r>
            <a:r>
              <a:rPr lang="en-US" altLang="zh-TW" dirty="0"/>
              <a:t>)</a:t>
            </a:r>
            <a:r>
              <a:rPr lang="zh-TW" altLang="en-US" dirty="0"/>
              <a:t>表示出來，如圖 </a:t>
            </a:r>
            <a:r>
              <a:rPr lang="en-US" altLang="zh-TW" dirty="0" err="1"/>
              <a:t>14.16a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0E6784-52EE-48E3-8F4B-2E5CB221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3794D3-3809-4F53-BB85-092C2DBD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58</a:t>
            </a:fld>
            <a:endParaRPr lang="en-GB"/>
          </a:p>
        </p:txBody>
      </p:sp>
      <p:pic>
        <p:nvPicPr>
          <p:cNvPr id="10" name="內容版面配置區 5">
            <a:extLst>
              <a:ext uri="{FF2B5EF4-FFF2-40B4-BE49-F238E27FC236}">
                <a16:creationId xmlns:a16="http://schemas.microsoft.com/office/drawing/2014/main" id="{903BB70C-94A0-4831-B710-956F74D0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84215"/>
            <a:ext cx="8229600" cy="309711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97219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29790D-17B8-40F8-9561-9C50B2F0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14.5 </a:t>
            </a:r>
            <a:r>
              <a:rPr lang="zh-TW" altLang="en-US" dirty="0"/>
              <a:t>連續方程式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701A8809-1685-48CA-B2BA-65DEC164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在某個點</a:t>
            </a:r>
            <a:r>
              <a:rPr lang="en-US" altLang="zh-TW" dirty="0"/>
              <a:t>(</a:t>
            </a:r>
            <a:r>
              <a:rPr lang="zh-TW" altLang="en-US" dirty="0"/>
              <a:t>位置</a:t>
            </a:r>
            <a:r>
              <a:rPr lang="en-US" altLang="zh-TW" dirty="0"/>
              <a:t>)</a:t>
            </a:r>
            <a:r>
              <a:rPr lang="zh-TW" altLang="en-US" dirty="0"/>
              <a:t>處的質點速度，其方向乃是沿流線之切線方向。</a:t>
            </a:r>
            <a:endParaRPr lang="en-US" altLang="zh-TW" dirty="0"/>
          </a:p>
          <a:p>
            <a:r>
              <a:rPr lang="zh-TW" altLang="en-US" dirty="0"/>
              <a:t>對一穩定流而言，每個質點經過這個位置時均會遵循此方向。因此，流線與流線間並不相交。</a:t>
            </a:r>
            <a:endParaRPr lang="en-US" alt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0E6784-52EE-48E3-8F4B-2E5CB221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3794D3-3809-4F53-BB85-092C2DBD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59</a:t>
            </a:fld>
            <a:endParaRPr lang="en-GB"/>
          </a:p>
        </p:txBody>
      </p:sp>
      <p:pic>
        <p:nvPicPr>
          <p:cNvPr id="10" name="內容版面配置區 5">
            <a:extLst>
              <a:ext uri="{FF2B5EF4-FFF2-40B4-BE49-F238E27FC236}">
                <a16:creationId xmlns:a16="http://schemas.microsoft.com/office/drawing/2014/main" id="{903BB70C-94A0-4831-B710-956F74D0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84215"/>
            <a:ext cx="8229600" cy="309711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12298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59D2D7-C53D-4282-899B-183BC5899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14.1</a:t>
            </a:r>
            <a:r>
              <a:rPr lang="zh-TW" altLang="en-US" dirty="0"/>
              <a:t> 密度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81DD7-488F-4847-BFE2-1687880A2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3700"/>
              </a:lnSpc>
            </a:pPr>
            <a:r>
              <a:rPr lang="zh-TW" altLang="en-US" dirty="0"/>
              <a:t>通常物質可分為三個狀態或三種</a:t>
            </a:r>
            <a:r>
              <a:rPr lang="zh-TW" altLang="en-US" b="1" dirty="0">
                <a:solidFill>
                  <a:srgbClr val="C00000"/>
                </a:solidFill>
              </a:rPr>
              <a:t>相</a:t>
            </a:r>
            <a:r>
              <a:rPr lang="en-US" altLang="zh-TW" dirty="0"/>
              <a:t>(phase)</a:t>
            </a:r>
            <a:r>
              <a:rPr lang="zh-TW" altLang="en-US" dirty="0"/>
              <a:t>：</a:t>
            </a:r>
            <a:br>
              <a:rPr lang="en-US" altLang="zh-TW" dirty="0"/>
            </a:br>
            <a:r>
              <a:rPr lang="zh-TW" altLang="en-US" b="1" dirty="0">
                <a:solidFill>
                  <a:srgbClr val="C00000"/>
                </a:solidFill>
              </a:rPr>
              <a:t>固態</a:t>
            </a:r>
            <a:r>
              <a:rPr lang="en-US" altLang="zh-TW" dirty="0"/>
              <a:t>(solid)</a:t>
            </a:r>
            <a:r>
              <a:rPr lang="zh-TW" altLang="en-US" dirty="0"/>
              <a:t>、</a:t>
            </a:r>
            <a:r>
              <a:rPr lang="zh-TW" altLang="en-US" b="1" dirty="0">
                <a:solidFill>
                  <a:srgbClr val="C00000"/>
                </a:solidFill>
              </a:rPr>
              <a:t>液態</a:t>
            </a:r>
            <a:r>
              <a:rPr lang="en-US" altLang="zh-TW" dirty="0"/>
              <a:t>(liquid)</a:t>
            </a:r>
            <a:r>
              <a:rPr lang="zh-TW" altLang="en-US" dirty="0"/>
              <a:t>、</a:t>
            </a:r>
            <a:r>
              <a:rPr lang="zh-TW" altLang="en-US" b="1" dirty="0">
                <a:solidFill>
                  <a:srgbClr val="C00000"/>
                </a:solidFill>
              </a:rPr>
              <a:t>氣態</a:t>
            </a:r>
            <a:r>
              <a:rPr lang="en-US" altLang="zh-TW" dirty="0"/>
              <a:t>(gas)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ts val="3700"/>
              </a:lnSpc>
            </a:pPr>
            <a:r>
              <a:rPr lang="zh-TW" altLang="en-US" dirty="0"/>
              <a:t>液體跟氣體均很容易流動，故稱為流體</a:t>
            </a:r>
            <a:r>
              <a:rPr lang="en-US" altLang="zh-TW" dirty="0"/>
              <a:t>(fluid)</a:t>
            </a:r>
            <a:r>
              <a:rPr lang="zh-TW" altLang="en-US" dirty="0"/>
              <a:t>。固體因形狀固定所以有固定體積，流體則無固定形狀。</a:t>
            </a:r>
            <a:endParaRPr lang="en-US" altLang="zh-TW" dirty="0"/>
          </a:p>
          <a:p>
            <a:pPr>
              <a:lnSpc>
                <a:spcPts val="3700"/>
              </a:lnSpc>
            </a:pPr>
            <a:r>
              <a:rPr lang="zh-TW" altLang="en-US" dirty="0"/>
              <a:t>液體會因沉入容器底部，所以也有固定體積；氣體則會擴展至任一可達到的空間，並將之充滿所以沒有固定體積。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51E0364-3921-426D-AD23-BCF8B9F1B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205A87-1935-4F13-AB56-EED6E4BFB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0597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29790D-17B8-40F8-9561-9C50B2F0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14.5 </a:t>
            </a:r>
            <a:r>
              <a:rPr lang="zh-TW" altLang="en-US" dirty="0"/>
              <a:t>連續方程式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701A8809-1685-48CA-B2BA-65DEC164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流體速度很快或遭遇許多障礙時，則會形成擾流，如圖 </a:t>
            </a:r>
            <a:r>
              <a:rPr lang="en-US" altLang="zh-TW" dirty="0" err="1"/>
              <a:t>14.16b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0E6784-52EE-48E3-8F4B-2E5CB221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3794D3-3809-4F53-BB85-092C2DBD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60</a:t>
            </a:fld>
            <a:endParaRPr lang="en-GB"/>
          </a:p>
        </p:txBody>
      </p:sp>
      <p:pic>
        <p:nvPicPr>
          <p:cNvPr id="10" name="內容版面配置區 5">
            <a:extLst>
              <a:ext uri="{FF2B5EF4-FFF2-40B4-BE49-F238E27FC236}">
                <a16:creationId xmlns:a16="http://schemas.microsoft.com/office/drawing/2014/main" id="{903BB70C-94A0-4831-B710-956F74D0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84215"/>
            <a:ext cx="8229600" cy="309711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065555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29790D-17B8-40F8-9561-9C50B2F0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14.5 </a:t>
            </a:r>
            <a:r>
              <a:rPr lang="zh-TW" altLang="en-US" dirty="0"/>
              <a:t>連續方程式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701A8809-1685-48CA-B2BA-65DEC164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在某些情形下，物體後面會形成一些旋渦</a:t>
            </a:r>
            <a:r>
              <a:rPr lang="en-US" altLang="zh-TW" dirty="0"/>
              <a:t>(</a:t>
            </a:r>
            <a:r>
              <a:rPr lang="zh-TW" altLang="en-US" dirty="0"/>
              <a:t>小渦流</a:t>
            </a:r>
            <a:r>
              <a:rPr lang="en-US" altLang="zh-TW" dirty="0"/>
              <a:t>)</a:t>
            </a:r>
            <a:r>
              <a:rPr lang="zh-TW" altLang="en-US" dirty="0"/>
              <a:t>，如圖 </a:t>
            </a:r>
            <a:r>
              <a:rPr lang="en-US" altLang="zh-TW" dirty="0" err="1"/>
              <a:t>14.16c</a:t>
            </a:r>
            <a:r>
              <a:rPr lang="zh-TW" altLang="en-US" dirty="0"/>
              <a:t>。流體中之力學能損失與擾流有關。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20E6784-52EE-48E3-8F4B-2E5CB221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3794D3-3809-4F53-BB85-092C2DBD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61</a:t>
            </a:fld>
            <a:endParaRPr lang="en-GB"/>
          </a:p>
        </p:txBody>
      </p:sp>
      <p:pic>
        <p:nvPicPr>
          <p:cNvPr id="10" name="內容版面配置區 5">
            <a:extLst>
              <a:ext uri="{FF2B5EF4-FFF2-40B4-BE49-F238E27FC236}">
                <a16:creationId xmlns:a16="http://schemas.microsoft.com/office/drawing/2014/main" id="{903BB70C-94A0-4831-B710-956F74D0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84215"/>
            <a:ext cx="8229600" cy="309711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27827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D88A46-80CA-445F-A57E-6357AFC8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14.5 </a:t>
            </a:r>
            <a:r>
              <a:rPr lang="zh-TW" altLang="en-US" dirty="0"/>
              <a:t>連續方程式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F80811-744C-47B8-A520-A6DDD367A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dirty="0"/>
              <a:t>為簡化討論起見，將流體動力學作以下幾種假設：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C00000"/>
                </a:solidFill>
              </a:rPr>
              <a:t>此流體無黏滯性</a:t>
            </a:r>
            <a:r>
              <a:rPr lang="zh-TW" altLang="en-US" dirty="0">
                <a:solidFill>
                  <a:srgbClr val="C00000"/>
                </a:solidFill>
              </a:rPr>
              <a:t>：</a:t>
            </a:r>
            <a:r>
              <a:rPr lang="zh-TW" altLang="en-US" dirty="0"/>
              <a:t>即相鄰的流層間，並無因內摩</a:t>
            </a:r>
            <a:br>
              <a:rPr lang="en-US" altLang="zh-TW" dirty="0"/>
            </a:br>
            <a:r>
              <a:rPr lang="zh-TW" altLang="en-US" dirty="0"/>
              <a:t>                                擦而引起之能量散失。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C00000"/>
                </a:solidFill>
              </a:rPr>
              <a:t>流體為穩定性</a:t>
            </a:r>
            <a:r>
              <a:rPr lang="zh-TW" altLang="en-US" dirty="0">
                <a:solidFill>
                  <a:srgbClr val="C00000"/>
                </a:solidFill>
              </a:rPr>
              <a:t>：</a:t>
            </a:r>
            <a:r>
              <a:rPr lang="zh-TW" altLang="en-US" dirty="0"/>
              <a:t>每一個點處的速度和壓力一直都</a:t>
            </a:r>
            <a:br>
              <a:rPr lang="en-US" altLang="zh-TW" dirty="0"/>
            </a:br>
            <a:r>
              <a:rPr lang="zh-TW" altLang="en-US" dirty="0"/>
              <a:t>                            是常數值。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C00000"/>
                </a:solidFill>
              </a:rPr>
              <a:t>流體無旋性</a:t>
            </a:r>
            <a:r>
              <a:rPr lang="zh-TW" altLang="en-US" dirty="0">
                <a:solidFill>
                  <a:srgbClr val="C00000"/>
                </a:solidFill>
              </a:rPr>
              <a:t>：</a:t>
            </a:r>
            <a:r>
              <a:rPr lang="zh-TW" altLang="en-US" dirty="0"/>
              <a:t>置入一小板輪而它並不旋轉。在旋</a:t>
            </a:r>
            <a:br>
              <a:rPr lang="en-US" altLang="zh-TW" dirty="0"/>
            </a:br>
            <a:r>
              <a:rPr lang="zh-TW" altLang="en-US" dirty="0"/>
              <a:t>                        轉流</a:t>
            </a:r>
            <a:r>
              <a:rPr lang="en-US" altLang="zh-TW" dirty="0"/>
              <a:t>(</a:t>
            </a:r>
            <a:r>
              <a:rPr lang="zh-TW" altLang="en-US" dirty="0"/>
              <a:t>比如說：旋渦</a:t>
            </a:r>
            <a:r>
              <a:rPr lang="en-US" altLang="zh-TW" dirty="0"/>
              <a:t>)</a:t>
            </a:r>
            <a:r>
              <a:rPr lang="zh-TW" altLang="en-US" dirty="0"/>
              <a:t>裡，流體對某</a:t>
            </a:r>
            <a:br>
              <a:rPr lang="en-US" altLang="zh-TW" dirty="0"/>
            </a:br>
            <a:r>
              <a:rPr lang="zh-TW" altLang="en-US" dirty="0"/>
              <a:t>                        個點有淨角動量。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5180E2-F494-4292-8AAE-338C78A44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A1BC3D5-02D6-4609-9FCA-7737C36C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91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3D2ABA-927C-41B4-B054-C0AF8482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14.5 </a:t>
            </a:r>
            <a:r>
              <a:rPr lang="zh-TW" altLang="en-US" dirty="0"/>
              <a:t>連續方程式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FF3E525-D79C-409C-8BE0-FAE473788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C738A3-6CDB-4284-89F7-CABED54D7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63</a:t>
            </a:fld>
            <a:endParaRPr lang="en-GB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9FA6B99-99C9-4262-BBBE-8CC56102D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如圖 </a:t>
            </a:r>
            <a:r>
              <a:rPr lang="en-US" altLang="zh-TW" dirty="0"/>
              <a:t>14.17</a:t>
            </a:r>
            <a:r>
              <a:rPr lang="zh-TW" altLang="en-US" dirty="0"/>
              <a:t>，考慮兩個流線管截面：包含在長 </a:t>
            </a:r>
            <a:r>
              <a:rPr lang="en-US" altLang="zh-TW" dirty="0"/>
              <a:t>Δ</a:t>
            </a:r>
            <a:r>
              <a:rPr lang="en-US" altLang="zh-TW" i="1" dirty="0"/>
              <a:t>ℓ</a:t>
            </a:r>
            <a:r>
              <a:rPr lang="en-US" altLang="zh-TW" baseline="-25000" dirty="0"/>
              <a:t>1</a:t>
            </a:r>
            <a:r>
              <a:rPr lang="zh-TW" altLang="en-US" dirty="0"/>
              <a:t>、面積 </a:t>
            </a:r>
            <a:r>
              <a:rPr lang="en-US" altLang="zh-TW" i="1" dirty="0"/>
              <a:t>A</a:t>
            </a:r>
            <a:r>
              <a:rPr lang="en-US" altLang="zh-TW" baseline="-25000" dirty="0"/>
              <a:t>1</a:t>
            </a:r>
            <a:r>
              <a:rPr lang="en-US" altLang="zh-TW" i="1" dirty="0"/>
              <a:t> </a:t>
            </a:r>
            <a:r>
              <a:rPr lang="zh-TW" altLang="en-US" dirty="0"/>
              <a:t>之小柱內的流體質量為 </a:t>
            </a:r>
            <a:r>
              <a:rPr lang="en-US" altLang="zh-TW" dirty="0" err="1"/>
              <a:t>Δ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1</a:t>
            </a:r>
            <a:r>
              <a:rPr lang="en-US" altLang="zh-TW" i="1" dirty="0"/>
              <a:t> </a:t>
            </a:r>
            <a:r>
              <a:rPr lang="en-US" altLang="zh-TW" dirty="0"/>
              <a:t>= </a:t>
            </a:r>
            <a:r>
              <a:rPr lang="en-US" altLang="zh-TW" i="1" dirty="0" err="1"/>
              <a:t>ρ</a:t>
            </a:r>
            <a:r>
              <a:rPr lang="en-US" altLang="zh-TW" baseline="-25000" dirty="0" err="1"/>
              <a:t>1</a:t>
            </a:r>
            <a:r>
              <a:rPr lang="en-US" altLang="zh-TW" i="1" dirty="0"/>
              <a:t> A</a:t>
            </a:r>
            <a:r>
              <a:rPr lang="en-US" altLang="zh-TW" baseline="-25000" dirty="0"/>
              <a:t>1</a:t>
            </a:r>
            <a:r>
              <a:rPr lang="en-US" altLang="zh-TW" i="1" dirty="0"/>
              <a:t> </a:t>
            </a:r>
            <a:r>
              <a:rPr lang="en-US" altLang="zh-TW" dirty="0"/>
              <a:t>Δ</a:t>
            </a:r>
            <a:r>
              <a:rPr lang="en-US" altLang="zh-TW" i="1" dirty="0"/>
              <a:t>ℓ</a:t>
            </a:r>
            <a:r>
              <a:rPr lang="en-US" altLang="zh-TW" baseline="-25000" dirty="0"/>
              <a:t>1</a:t>
            </a:r>
            <a:r>
              <a:rPr lang="zh-TW" altLang="en-US" dirty="0"/>
              <a:t>，因流體未離開此流線管，故這些質量會再流經另一長 </a:t>
            </a:r>
            <a:r>
              <a:rPr lang="en-US" altLang="zh-TW" dirty="0"/>
              <a:t>Δ</a:t>
            </a:r>
            <a:r>
              <a:rPr lang="en-US" altLang="zh-TW" i="1" dirty="0"/>
              <a:t>ℓ</a:t>
            </a:r>
            <a:r>
              <a:rPr lang="en-US" altLang="zh-TW" baseline="-25000" dirty="0"/>
              <a:t>2</a:t>
            </a:r>
            <a:r>
              <a:rPr lang="zh-TW" altLang="en-US" dirty="0"/>
              <a:t>、面積 </a:t>
            </a:r>
            <a:r>
              <a:rPr lang="en-US" altLang="zh-TW" i="1" dirty="0" err="1"/>
              <a:t>A</a:t>
            </a:r>
            <a:r>
              <a:rPr lang="en-US" altLang="zh-TW" baseline="-25000" dirty="0" err="1"/>
              <a:t>2</a:t>
            </a:r>
            <a:r>
              <a:rPr lang="en-US" altLang="zh-TW" i="1" dirty="0"/>
              <a:t> </a:t>
            </a:r>
            <a:r>
              <a:rPr lang="zh-TW" altLang="en-US" dirty="0"/>
              <a:t>之小柱，而此小柱的質量為 </a:t>
            </a:r>
            <a:r>
              <a:rPr lang="en-US" altLang="zh-TW" dirty="0" err="1"/>
              <a:t>Δ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2</a:t>
            </a:r>
            <a:r>
              <a:rPr lang="en-US" altLang="zh-TW" i="1" dirty="0"/>
              <a:t> </a:t>
            </a:r>
            <a:r>
              <a:rPr lang="en-US" altLang="zh-TW" dirty="0"/>
              <a:t>= </a:t>
            </a:r>
            <a:r>
              <a:rPr lang="en-US" altLang="zh-TW" i="1" dirty="0" err="1"/>
              <a:t>ρ</a:t>
            </a:r>
            <a:r>
              <a:rPr lang="en-US" altLang="zh-TW" baseline="-25000" dirty="0" err="1"/>
              <a:t>2</a:t>
            </a:r>
            <a:r>
              <a:rPr lang="en-US" altLang="zh-TW" i="1" dirty="0"/>
              <a:t> </a:t>
            </a:r>
            <a:r>
              <a:rPr lang="en-US" altLang="zh-TW" i="1" dirty="0" err="1"/>
              <a:t>A</a:t>
            </a:r>
            <a:r>
              <a:rPr lang="en-US" altLang="zh-TW" baseline="-25000" dirty="0" err="1"/>
              <a:t>2</a:t>
            </a:r>
            <a:r>
              <a:rPr lang="en-US" altLang="zh-TW" i="1" dirty="0"/>
              <a:t> </a:t>
            </a:r>
            <a:r>
              <a:rPr lang="en-US" altLang="zh-TW" dirty="0"/>
              <a:t>Δ</a:t>
            </a:r>
            <a:r>
              <a:rPr lang="en-US" altLang="zh-TW" i="1" dirty="0"/>
              <a:t>ℓ</a:t>
            </a:r>
            <a:r>
              <a:rPr lang="en-US" altLang="zh-TW" baseline="-25000" dirty="0"/>
              <a:t>2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3E941C8-3145-4EAA-B661-B45BBC87C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881" y="3284984"/>
            <a:ext cx="4302919" cy="279225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B42D572-FF40-4911-82D6-6F0BC5373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20" y="5661152"/>
            <a:ext cx="39719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181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01F51-22E6-4D0D-8271-0C5645BB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14.5 </a:t>
            </a:r>
            <a:r>
              <a:rPr lang="zh-TW" altLang="en-US" dirty="0"/>
              <a:t>連續方程式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F1E183-5B17-4E30-AA57-E5D88560B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Δ</a:t>
            </a:r>
            <a:r>
              <a:rPr lang="en-US" altLang="zh-TW" i="1" dirty="0"/>
              <a:t>ℓ</a:t>
            </a:r>
            <a:r>
              <a:rPr lang="en-US" altLang="zh-TW" baseline="-25000" dirty="0"/>
              <a:t>1</a:t>
            </a:r>
            <a:r>
              <a:rPr lang="zh-TW" altLang="en-US" dirty="0"/>
              <a:t>及 </a:t>
            </a:r>
            <a:r>
              <a:rPr lang="en-US" altLang="zh-TW" dirty="0"/>
              <a:t>Δ</a:t>
            </a:r>
            <a:r>
              <a:rPr lang="en-US" altLang="zh-TW" i="1" dirty="0"/>
              <a:t>ℓ</a:t>
            </a:r>
            <a:r>
              <a:rPr lang="en-US" altLang="zh-TW" baseline="-25000" dirty="0"/>
              <a:t>2</a:t>
            </a:r>
            <a:r>
              <a:rPr lang="zh-TW" altLang="en-US" baseline="-25000" dirty="0"/>
              <a:t> </a:t>
            </a:r>
            <a:r>
              <a:rPr lang="zh-TW" altLang="en-US" dirty="0"/>
              <a:t>與「其相應位置處的速率」間有如下關係：</a:t>
            </a:r>
            <a:r>
              <a:rPr lang="en-US" altLang="zh-TW" dirty="0"/>
              <a:t>Δ</a:t>
            </a:r>
            <a:r>
              <a:rPr lang="en-US" altLang="zh-TW" i="1" dirty="0"/>
              <a:t>ℓ</a:t>
            </a:r>
            <a:r>
              <a:rPr lang="en-US" altLang="zh-TW" baseline="-25000" dirty="0"/>
              <a:t>1</a:t>
            </a:r>
            <a:r>
              <a:rPr lang="en-US" altLang="zh-TW" i="1" dirty="0"/>
              <a:t> </a:t>
            </a:r>
            <a:r>
              <a:rPr lang="en-US" altLang="zh-TW" dirty="0"/>
              <a:t>=</a:t>
            </a:r>
            <a:r>
              <a:rPr lang="en-US" altLang="zh-TW" i="1" dirty="0"/>
              <a:t> 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1</a:t>
            </a:r>
            <a:r>
              <a:rPr lang="en-US" altLang="zh-TW" dirty="0" err="1"/>
              <a:t>Δ</a:t>
            </a:r>
            <a:r>
              <a:rPr lang="en-US" altLang="zh-TW" i="1" dirty="0" err="1"/>
              <a:t>t</a:t>
            </a:r>
            <a:r>
              <a:rPr lang="zh-TW" altLang="en-US" dirty="0"/>
              <a:t>，</a:t>
            </a:r>
            <a:r>
              <a:rPr lang="en-US" altLang="zh-TW" dirty="0"/>
              <a:t>Δ</a:t>
            </a:r>
            <a:r>
              <a:rPr lang="en-US" altLang="zh-TW" i="1" dirty="0"/>
              <a:t>ℓ</a:t>
            </a:r>
            <a:r>
              <a:rPr lang="en-US" altLang="zh-TW" baseline="-25000" dirty="0"/>
              <a:t>2</a:t>
            </a:r>
            <a:r>
              <a:rPr lang="en-US" altLang="zh-TW" i="1" dirty="0"/>
              <a:t> </a:t>
            </a:r>
            <a:r>
              <a:rPr lang="en-US" altLang="zh-TW" dirty="0"/>
              <a:t>= 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2</a:t>
            </a:r>
            <a:r>
              <a:rPr lang="en-US" altLang="zh-TW" dirty="0" err="1"/>
              <a:t>Δ</a:t>
            </a:r>
            <a:r>
              <a:rPr lang="en-US" altLang="zh-TW" i="1" dirty="0" err="1"/>
              <a:t>t</a:t>
            </a:r>
            <a:r>
              <a:rPr lang="zh-TW" altLang="en-US" dirty="0"/>
              <a:t>。因為沒有質量上的得失，故</a:t>
            </a:r>
            <a:r>
              <a:rPr lang="en-US" altLang="zh-TW" dirty="0" err="1"/>
              <a:t>Δ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1</a:t>
            </a:r>
            <a:r>
              <a:rPr lang="en-US" altLang="zh-TW" i="1" dirty="0"/>
              <a:t> </a:t>
            </a:r>
            <a:r>
              <a:rPr lang="en-US" altLang="zh-TW" dirty="0"/>
              <a:t>=  </a:t>
            </a:r>
            <a:r>
              <a:rPr lang="en-US" altLang="zh-TW" dirty="0" err="1"/>
              <a:t>Δ</a:t>
            </a:r>
            <a:r>
              <a:rPr lang="en-US" altLang="zh-TW" i="1" dirty="0" err="1"/>
              <a:t>m</a:t>
            </a:r>
            <a:r>
              <a:rPr lang="en-US" altLang="zh-TW" baseline="-25000" dirty="0" err="1"/>
              <a:t>2</a:t>
            </a:r>
            <a:r>
              <a:rPr lang="zh-TW" altLang="en-US" dirty="0"/>
              <a:t>。則：</a:t>
            </a:r>
            <a:r>
              <a:rPr lang="zh-TW" altLang="en-US" i="1" dirty="0"/>
              <a:t> </a:t>
            </a:r>
            <a:br>
              <a:rPr lang="en-US" altLang="zh-TW" i="1" dirty="0"/>
            </a:br>
            <a:br>
              <a:rPr lang="en-US" altLang="zh-TW" b="1" i="1" dirty="0">
                <a:solidFill>
                  <a:srgbClr val="0070C0"/>
                </a:solidFill>
              </a:rPr>
            </a:br>
            <a:endParaRPr lang="en-US" altLang="zh-TW" b="1" i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此式稱為</a:t>
            </a:r>
            <a:r>
              <a:rPr lang="zh-TW" altLang="en-US" b="1" dirty="0">
                <a:solidFill>
                  <a:srgbClr val="C00000"/>
                </a:solidFill>
              </a:rPr>
              <a:t>連續方程式</a:t>
            </a:r>
            <a:r>
              <a:rPr lang="en-US" altLang="zh-TW" dirty="0"/>
              <a:t>(equation of continuity)</a:t>
            </a:r>
            <a:r>
              <a:rPr lang="zh-TW" altLang="en-US" dirty="0"/>
              <a:t>，它是質量守恆的一種表述。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90A3B57-C959-494F-9E2D-D638AA64A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7AAB96-D180-467F-82EB-97AC818D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64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1773CB5-A87F-434B-AC4B-6B86A7F50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3717032"/>
            <a:ext cx="7947660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011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01F51-22E6-4D0D-8271-0C5645BB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14.5 </a:t>
            </a:r>
            <a:r>
              <a:rPr lang="zh-TW" altLang="en-US" dirty="0"/>
              <a:t>連續方程式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F1E183-5B17-4E30-AA57-E5D88560B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若流體為不可壓縮，則其密度不變。對液體而言，這已是一個良好的近似了；但對氣體而言則不然。若 </a:t>
            </a:r>
            <a:r>
              <a:rPr lang="en-US" altLang="zh-TW" i="1" dirty="0" err="1"/>
              <a:t>ρ</a:t>
            </a:r>
            <a:r>
              <a:rPr lang="en-US" altLang="zh-TW" baseline="-25000" dirty="0" err="1"/>
              <a:t>1</a:t>
            </a:r>
            <a:r>
              <a:rPr lang="en-US" altLang="zh-TW" i="1" dirty="0"/>
              <a:t> </a:t>
            </a:r>
            <a:r>
              <a:rPr lang="en-US" altLang="zh-TW" dirty="0"/>
              <a:t>=</a:t>
            </a:r>
            <a:r>
              <a:rPr lang="en-US" altLang="zh-TW" i="1" dirty="0"/>
              <a:t> </a:t>
            </a:r>
            <a:r>
              <a:rPr lang="en-US" altLang="zh-TW" i="1" dirty="0" err="1"/>
              <a:t>ρ</a:t>
            </a:r>
            <a:r>
              <a:rPr lang="en-US" altLang="zh-TW" baseline="-25000" dirty="0" err="1"/>
              <a:t>2</a:t>
            </a:r>
            <a:r>
              <a:rPr lang="zh-TW" altLang="en-US" dirty="0"/>
              <a:t>，則 </a:t>
            </a:r>
            <a:r>
              <a:rPr lang="en-US" altLang="zh-TW" dirty="0"/>
              <a:t>14.10 </a:t>
            </a:r>
            <a:r>
              <a:rPr lang="zh-TW" altLang="en-US" dirty="0"/>
              <a:t>式可變成： </a:t>
            </a:r>
            <a:br>
              <a:rPr lang="en-US" altLang="zh-TW" dirty="0"/>
            </a:br>
            <a:endParaRPr lang="en-US" altLang="zh-TW" dirty="0"/>
          </a:p>
          <a:p>
            <a:pPr>
              <a:lnSpc>
                <a:spcPct val="150000"/>
              </a:lnSpc>
              <a:buFont typeface="Wingdings 3" pitchFamily="18" charset="2"/>
              <a:buNone/>
            </a:pPr>
            <a:r>
              <a:rPr lang="zh-TW" altLang="en-US" i="1" dirty="0"/>
              <a:t>    </a:t>
            </a:r>
            <a:endParaRPr lang="en-US" altLang="zh-TW" i="1" dirty="0"/>
          </a:p>
          <a:p>
            <a:pPr>
              <a:lnSpc>
                <a:spcPct val="150000"/>
              </a:lnSpc>
              <a:buFont typeface="Wingdings 3" pitchFamily="18" charset="2"/>
              <a:buNone/>
            </a:pPr>
            <a:r>
              <a:rPr lang="en-US" altLang="zh-TW" i="1" dirty="0"/>
              <a:t>    </a:t>
            </a:r>
            <a:r>
              <a:rPr lang="en-US" altLang="zh-TW" i="1" dirty="0" err="1"/>
              <a:t>Aυ</a:t>
            </a:r>
            <a:r>
              <a:rPr lang="en-US" altLang="zh-TW" i="1" dirty="0"/>
              <a:t> </a:t>
            </a:r>
            <a:r>
              <a:rPr lang="zh-TW" altLang="en-US" dirty="0"/>
              <a:t>乘積表</a:t>
            </a:r>
            <a:r>
              <a:rPr lang="zh-TW" altLang="en-US" b="1" dirty="0">
                <a:solidFill>
                  <a:srgbClr val="C00000"/>
                </a:solidFill>
              </a:rPr>
              <a:t>體積流率</a:t>
            </a:r>
            <a:r>
              <a:rPr lang="en-US" altLang="zh-TW" dirty="0"/>
              <a:t>(volume rate of flow)(</a:t>
            </a:r>
            <a:r>
              <a:rPr lang="en-US" altLang="zh-TW" dirty="0" err="1"/>
              <a:t>m</a:t>
            </a:r>
            <a:r>
              <a:rPr lang="en-US" altLang="zh-TW" baseline="30000" dirty="0" err="1"/>
              <a:t>3</a:t>
            </a:r>
            <a:r>
              <a:rPr lang="en-US" altLang="zh-TW" dirty="0"/>
              <a:t>/s)</a:t>
            </a:r>
            <a:r>
              <a:rPr lang="zh-TW" altLang="en-US" dirty="0"/>
              <a:t>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90A3B57-C959-494F-9E2D-D638AA64A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7AAB96-D180-467F-82EB-97AC818D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65</a:t>
            </a:fld>
            <a:endParaRPr lang="en-GB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474DB6A-5EB0-4EA7-948E-B35B01D4C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848559"/>
            <a:ext cx="7880985" cy="52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955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BCC88C-9D0C-485E-9470-4D3748C1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14.5 </a:t>
            </a:r>
            <a:r>
              <a:rPr lang="zh-TW" altLang="en-US" dirty="0"/>
              <a:t>連續方程式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50DADF-F528-4AAF-815D-4F0611DAC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圖 </a:t>
            </a:r>
            <a:r>
              <a:rPr lang="en-US" altLang="zh-TW" dirty="0"/>
              <a:t>14.18 </a:t>
            </a:r>
            <a:r>
              <a:rPr lang="zh-TW" altLang="en-US" dirty="0"/>
              <a:t>所示者為一縮窄的導管，由 </a:t>
            </a:r>
            <a:r>
              <a:rPr lang="en-US" altLang="zh-TW" dirty="0"/>
              <a:t>14.11 </a:t>
            </a:r>
            <a:r>
              <a:rPr lang="zh-TW" altLang="en-US" dirty="0"/>
              <a:t>式，我們可以結論說：在截面積最小的地方，流速應最大。須注意到的是，在流速較大的地方，流線亦較密集。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0806BFC-4A57-4F23-B5EA-910F33B11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ADBCBA4-2600-4616-8ECF-2015FCF7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66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B44651-51F3-44FC-8C4B-F608831E9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076" y="3877768"/>
            <a:ext cx="4113847" cy="229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81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54A7A4-D002-4B7F-B180-2B18779D4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14.6 </a:t>
            </a:r>
            <a:r>
              <a:rPr lang="zh-TW" altLang="en-US" dirty="0"/>
              <a:t>白努利方程式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6BA880-4B32-4AAC-800B-8587141A13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474842" cy="504056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zh-TW" altLang="en-US" dirty="0"/>
              <a:t>當流體為不可壓縮、無黏滯性，且其流動為穩定流、層流時，我們可以導出一則很重要的定理。</a:t>
            </a:r>
            <a:endParaRPr lang="en-US" altLang="zh-TW" dirty="0"/>
          </a:p>
          <a:p>
            <a:pPr>
              <a:lnSpc>
                <a:spcPts val="3600"/>
              </a:lnSpc>
            </a:pPr>
            <a:r>
              <a:rPr lang="zh-TW" altLang="en-US" dirty="0"/>
              <a:t>圖 </a:t>
            </a:r>
            <a:r>
              <a:rPr lang="en-US" altLang="zh-TW" dirty="0"/>
              <a:t>14.19 </a:t>
            </a:r>
            <a:r>
              <a:rPr lang="zh-TW" altLang="en-US" dirty="0"/>
              <a:t>畫的是一根高度、截面積均會改變的流線管，我們所要注意的是陰影部分的運動，它正是我們所欲討論的「系統」。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1D2F601-4B6F-463B-9123-D1E0DAD5DC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48064" y="1484784"/>
            <a:ext cx="3682841" cy="4086225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6C0BF32-EBED-4DB7-929F-2073DCEA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D414356-3CC3-4E71-B644-7190D19C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2265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54A7A4-D002-4B7F-B180-2B18779D4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14.6 </a:t>
            </a:r>
            <a:r>
              <a:rPr lang="zh-TW" altLang="en-US" dirty="0"/>
              <a:t>白努利方程式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6BA880-4B32-4AAC-800B-8587141A13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474842" cy="50405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較低的那一管柱其長度為 </a:t>
            </a:r>
            <a:r>
              <a:rPr lang="en-US" altLang="zh-TW" dirty="0"/>
              <a:t>Δ</a:t>
            </a:r>
            <a:r>
              <a:rPr lang="en-US" altLang="zh-TW" i="1" dirty="0"/>
              <a:t>ℓ</a:t>
            </a:r>
            <a:r>
              <a:rPr lang="en-US" altLang="zh-TW" baseline="-25000" dirty="0"/>
              <a:t>1</a:t>
            </a:r>
            <a:r>
              <a:rPr lang="zh-TW" altLang="en-US" dirty="0"/>
              <a:t>、截面積 </a:t>
            </a:r>
            <a:r>
              <a:rPr lang="en-US" altLang="zh-TW" i="1" dirty="0"/>
              <a:t>A</a:t>
            </a:r>
            <a:r>
              <a:rPr lang="en-US" altLang="zh-TW" baseline="-25000" dirty="0"/>
              <a:t>1</a:t>
            </a:r>
            <a:r>
              <a:rPr lang="zh-TW" altLang="en-US" dirty="0"/>
              <a:t>、高度 </a:t>
            </a:r>
            <a:r>
              <a:rPr lang="en-US" altLang="zh-TW" i="1" dirty="0" err="1"/>
              <a:t>y</a:t>
            </a:r>
            <a:r>
              <a:rPr lang="en-US" altLang="zh-TW" baseline="-25000" dirty="0" err="1"/>
              <a:t>1</a:t>
            </a:r>
            <a:r>
              <a:rPr lang="zh-TW" altLang="en-US" dirty="0"/>
              <a:t>，以 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1</a:t>
            </a:r>
            <a:r>
              <a:rPr lang="en-US" altLang="zh-TW" i="1" dirty="0"/>
              <a:t> </a:t>
            </a:r>
            <a:r>
              <a:rPr lang="zh-TW" altLang="en-US" dirty="0"/>
              <a:t>的速率移動。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經過一段時間後，此系統移至較高的那一管柱處，長 </a:t>
            </a:r>
            <a:r>
              <a:rPr lang="en-US" altLang="zh-TW" dirty="0"/>
              <a:t>Δ</a:t>
            </a:r>
            <a:r>
              <a:rPr lang="en-US" altLang="zh-TW" i="1" dirty="0"/>
              <a:t>ℓ</a:t>
            </a:r>
            <a:r>
              <a:rPr lang="en-US" altLang="zh-TW" baseline="-25000" dirty="0"/>
              <a:t>2</a:t>
            </a:r>
            <a:r>
              <a:rPr lang="zh-TW" altLang="en-US" dirty="0"/>
              <a:t>、截面積 </a:t>
            </a:r>
            <a:r>
              <a:rPr lang="en-US" altLang="zh-TW" i="1" dirty="0" err="1"/>
              <a:t>A</a:t>
            </a:r>
            <a:r>
              <a:rPr lang="en-US" altLang="zh-TW" baseline="-25000" dirty="0" err="1"/>
              <a:t>2</a:t>
            </a:r>
            <a:r>
              <a:rPr lang="zh-TW" altLang="en-US" dirty="0"/>
              <a:t>、高度 </a:t>
            </a:r>
            <a:r>
              <a:rPr lang="en-US" altLang="zh-TW" i="1" dirty="0" err="1"/>
              <a:t>y</a:t>
            </a:r>
            <a:r>
              <a:rPr lang="en-US" altLang="zh-TW" baseline="-25000" dirty="0" err="1"/>
              <a:t>2</a:t>
            </a:r>
            <a:r>
              <a:rPr lang="zh-TW" altLang="en-US" dirty="0"/>
              <a:t>，並以</a:t>
            </a:r>
            <a:r>
              <a:rPr lang="zh-TW" altLang="en-US" i="1" dirty="0"/>
              <a:t> 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2</a:t>
            </a:r>
            <a:r>
              <a:rPr lang="en-US" altLang="zh-TW" i="1" dirty="0"/>
              <a:t> </a:t>
            </a:r>
            <a:r>
              <a:rPr lang="zh-TW" altLang="en-US" dirty="0"/>
              <a:t>之速率移動著。</a:t>
            </a:r>
            <a:endParaRPr lang="en-US" altLang="zh-TW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1D2F601-4B6F-463B-9123-D1E0DAD5DC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48064" y="1484784"/>
            <a:ext cx="3682841" cy="4086225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6C0BF32-EBED-4DB7-929F-2073DCEA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D414356-3CC3-4E71-B644-7190D19C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7708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54A7A4-D002-4B7F-B180-2B18779D4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14.6 </a:t>
            </a:r>
            <a:r>
              <a:rPr lang="zh-TW" altLang="en-US" dirty="0"/>
              <a:t>白努利方程式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6BA880-4B32-4AAC-800B-8587141A13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474842" cy="50405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較低那一管柱受左側流體的壓力所造成的 </a:t>
            </a:r>
            <a:r>
              <a:rPr lang="en-US" altLang="zh-TW" i="1" dirty="0" err="1"/>
              <a:t>F</a:t>
            </a:r>
            <a:r>
              <a:rPr lang="en-US" altLang="zh-TW" baseline="-25000" dirty="0" err="1"/>
              <a:t>1</a:t>
            </a:r>
            <a:r>
              <a:rPr lang="zh-TW" altLang="en-US" dirty="0"/>
              <a:t>力作用；而較高那管柱則受反向的 </a:t>
            </a:r>
            <a:r>
              <a:rPr lang="en-US" altLang="zh-TW" i="1" dirty="0" err="1"/>
              <a:t>F</a:t>
            </a:r>
            <a:r>
              <a:rPr lang="en-US" altLang="zh-TW" baseline="-25000" dirty="0" err="1"/>
              <a:t>2</a:t>
            </a:r>
            <a:r>
              <a:rPr lang="en-US" altLang="zh-TW" i="1" dirty="0"/>
              <a:t> </a:t>
            </a:r>
            <a:r>
              <a:rPr lang="zh-TW" altLang="en-US" dirty="0"/>
              <a:t>力作用。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1D2F601-4B6F-463B-9123-D1E0DAD5DC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48064" y="1484784"/>
            <a:ext cx="3682841" cy="4086225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6C0BF32-EBED-4DB7-929F-2073DCEA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D414356-3CC3-4E71-B644-7190D19C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854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800A8B-EF89-4860-8E5F-C421CBCE1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14.1</a:t>
            </a:r>
            <a:r>
              <a:rPr lang="zh-TW" altLang="en-US" dirty="0"/>
              <a:t> 密度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410736-C2F8-45E9-AA18-47C20447D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固體和液體中的原子填塞得較緊密，故要將其體積壓縮較困難──幾乎可說是</a:t>
            </a:r>
            <a:r>
              <a:rPr lang="zh-TW" altLang="en-US" b="1" dirty="0">
                <a:solidFill>
                  <a:srgbClr val="C00000"/>
                </a:solidFill>
              </a:rPr>
              <a:t>不可壓縮</a:t>
            </a:r>
            <a:r>
              <a:rPr lang="en-US" altLang="zh-TW" dirty="0"/>
              <a:t>(incompressible)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平均而言氣體中的原子或分子彼此離得很遠，一般說來，氣體是可壓縮的。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1287F7E-2A9A-4DF9-80C2-06017F2C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DE23DC-BF64-4260-A132-37E1C2FA6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065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E5C163A4-66FF-4FAC-A75A-491D8000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14.6 </a:t>
            </a:r>
            <a:r>
              <a:rPr lang="zh-TW" altLang="en-US" dirty="0"/>
              <a:t>白努利方程式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188475F-59FC-4724-B585-8E980B77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i="1" dirty="0" err="1"/>
              <a:t>F</a:t>
            </a:r>
            <a:r>
              <a:rPr lang="en-US" altLang="zh-TW" baseline="-25000" dirty="0" err="1"/>
              <a:t>1</a:t>
            </a:r>
            <a:r>
              <a:rPr lang="en-US" altLang="zh-TW" i="1" dirty="0"/>
              <a:t> </a:t>
            </a:r>
            <a:r>
              <a:rPr lang="zh-TW" altLang="en-US" dirty="0"/>
              <a:t>和 </a:t>
            </a:r>
            <a:r>
              <a:rPr lang="en-US" altLang="zh-TW" i="1" dirty="0" err="1"/>
              <a:t>F</a:t>
            </a:r>
            <a:r>
              <a:rPr lang="en-US" altLang="zh-TW" baseline="-25000" dirty="0" err="1"/>
              <a:t>2</a:t>
            </a:r>
            <a:r>
              <a:rPr lang="en-US" altLang="zh-TW" i="1" dirty="0"/>
              <a:t> </a:t>
            </a:r>
            <a:r>
              <a:rPr lang="zh-TW" altLang="en-US" dirty="0"/>
              <a:t>作用在此系統上的淨功即為：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式中我們運用了 </a:t>
            </a:r>
            <a:r>
              <a:rPr lang="en-US" altLang="zh-TW" i="1" dirty="0"/>
              <a:t>F </a:t>
            </a:r>
            <a:r>
              <a:rPr lang="en-US" altLang="zh-TW" dirty="0"/>
              <a:t>=</a:t>
            </a:r>
            <a:r>
              <a:rPr lang="en-US" altLang="zh-TW" i="1" dirty="0"/>
              <a:t> PA </a:t>
            </a:r>
            <a:r>
              <a:rPr lang="zh-TW" altLang="en-US" dirty="0"/>
              <a:t>及 </a:t>
            </a:r>
            <a:r>
              <a:rPr lang="en-US" altLang="zh-TW" dirty="0" err="1"/>
              <a:t>Δ</a:t>
            </a:r>
            <a:r>
              <a:rPr lang="en-US" altLang="zh-TW" i="1" dirty="0" err="1"/>
              <a:t>V</a:t>
            </a:r>
            <a:r>
              <a:rPr lang="en-US" altLang="zh-TW" dirty="0"/>
              <a:t> = </a:t>
            </a:r>
            <a:r>
              <a:rPr lang="en-US" altLang="zh-TW" i="1" dirty="0" err="1"/>
              <a:t>A</a:t>
            </a:r>
            <a:r>
              <a:rPr lang="en-US" altLang="zh-TW" baseline="-25000" dirty="0" err="1"/>
              <a:t>1</a:t>
            </a:r>
            <a:r>
              <a:rPr lang="en-US" altLang="zh-TW" dirty="0" err="1"/>
              <a:t>Δ</a:t>
            </a:r>
            <a:r>
              <a:rPr lang="en-US" altLang="zh-TW" i="1" dirty="0"/>
              <a:t>ℓ</a:t>
            </a:r>
            <a:r>
              <a:rPr lang="en-US" altLang="zh-TW" baseline="-25000" dirty="0"/>
              <a:t>1</a:t>
            </a:r>
            <a:r>
              <a:rPr lang="en-US" altLang="zh-TW" i="1" dirty="0"/>
              <a:t> </a:t>
            </a:r>
            <a:r>
              <a:rPr lang="en-US" altLang="zh-TW" dirty="0"/>
              <a:t>=</a:t>
            </a:r>
            <a:r>
              <a:rPr lang="en-US" altLang="zh-TW" i="1" dirty="0"/>
              <a:t> A</a:t>
            </a:r>
            <a:r>
              <a:rPr lang="en-US" altLang="zh-TW" baseline="-25000" dirty="0"/>
              <a:t>2</a:t>
            </a:r>
            <a:r>
              <a:rPr lang="en-US" altLang="zh-TW" dirty="0"/>
              <a:t>Δ</a:t>
            </a:r>
            <a:r>
              <a:rPr lang="en-US" altLang="zh-TW" i="1" dirty="0"/>
              <a:t>ℓ</a:t>
            </a:r>
            <a:r>
              <a:rPr lang="en-US" altLang="zh-TW" baseline="-25000" dirty="0"/>
              <a:t>2</a:t>
            </a:r>
            <a:r>
              <a:rPr lang="en-US" altLang="zh-TW" i="1" dirty="0"/>
              <a:t> </a:t>
            </a:r>
            <a:r>
              <a:rPr lang="zh-TW" altLang="en-US" dirty="0"/>
              <a:t>這些關係式。</a:t>
            </a:r>
            <a:endParaRPr lang="en-US" altLang="zh-TW" dirty="0"/>
          </a:p>
          <a:p>
            <a:r>
              <a:rPr lang="zh-TW" altLang="en-US" dirty="0"/>
              <a:t>此系統運動的淨效應便是將較低的那一管柱</a:t>
            </a:r>
            <a:r>
              <a:rPr lang="en-US" altLang="zh-TW" dirty="0"/>
              <a:t>(</a:t>
            </a:r>
            <a:r>
              <a:rPr lang="zh-TW" altLang="en-US" dirty="0"/>
              <a:t>質量 </a:t>
            </a:r>
            <a:r>
              <a:rPr lang="en-US" altLang="zh-TW" dirty="0" err="1"/>
              <a:t>Δ</a:t>
            </a:r>
            <a:r>
              <a:rPr lang="en-US" altLang="zh-TW" i="1" dirty="0" err="1"/>
              <a:t>m</a:t>
            </a:r>
            <a:r>
              <a:rPr lang="en-US" altLang="zh-TW" dirty="0"/>
              <a:t>)</a:t>
            </a:r>
            <a:r>
              <a:rPr lang="zh-TW" altLang="en-US" dirty="0"/>
              <a:t>舉高，並改變其速率。</a:t>
            </a:r>
          </a:p>
          <a:p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4653E9-1470-4548-9BAA-0D1536AD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B28342-C950-4058-BEFF-4BD9F06E2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70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A433F47-D3E0-4999-B981-FB59D312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482" y="2132856"/>
            <a:ext cx="2947035" cy="14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720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AD4BD8-836C-42A3-B4CA-50EF64895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14.6 </a:t>
            </a:r>
            <a:r>
              <a:rPr lang="zh-TW" altLang="en-US" dirty="0"/>
              <a:t>白努利方程式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8DC01B-5EA4-48A2-8D66-DAD9C60CD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如是，則位能與動能之改變量為：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這些改變量乃是拜淨功之賜的，故 </a:t>
            </a:r>
            <a:r>
              <a:rPr lang="en-US" altLang="zh-TW" i="1" dirty="0"/>
              <a:t>W </a:t>
            </a:r>
            <a:r>
              <a:rPr lang="en-US" altLang="zh-TW" dirty="0"/>
              <a:t>= </a:t>
            </a:r>
            <a:r>
              <a:rPr lang="en-US" altLang="zh-TW" dirty="0" err="1"/>
              <a:t>Δ</a:t>
            </a:r>
            <a:r>
              <a:rPr lang="en-US" altLang="zh-TW" i="1" dirty="0" err="1"/>
              <a:t>U</a:t>
            </a:r>
            <a:r>
              <a:rPr lang="en-US" altLang="zh-TW" i="1" dirty="0"/>
              <a:t> </a:t>
            </a:r>
            <a:r>
              <a:rPr lang="en-US" altLang="zh-TW" dirty="0"/>
              <a:t>+ </a:t>
            </a:r>
            <a:r>
              <a:rPr lang="en-US" altLang="zh-TW" dirty="0" err="1"/>
              <a:t>Δ</a:t>
            </a:r>
            <a:r>
              <a:rPr lang="en-US" altLang="zh-TW" i="1" dirty="0" err="1"/>
              <a:t>K</a:t>
            </a:r>
            <a:r>
              <a:rPr lang="zh-TW" altLang="en-US" dirty="0"/>
              <a:t>：</a:t>
            </a:r>
            <a:br>
              <a:rPr lang="en-US" altLang="zh-TW" dirty="0"/>
            </a:b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又因密度 </a:t>
            </a:r>
            <a:r>
              <a:rPr lang="el-GR" altLang="zh-TW" i="1" dirty="0"/>
              <a:t>ρ </a:t>
            </a:r>
            <a:r>
              <a:rPr lang="el-GR" altLang="zh-TW" dirty="0"/>
              <a:t>= Δ</a:t>
            </a:r>
            <a:r>
              <a:rPr lang="en-US" altLang="zh-TW" i="1" dirty="0"/>
              <a:t>m</a:t>
            </a:r>
            <a:r>
              <a:rPr lang="en-US" altLang="zh-TW" dirty="0"/>
              <a:t>/ </a:t>
            </a:r>
            <a:r>
              <a:rPr lang="el-GR" altLang="zh-TW" dirty="0"/>
              <a:t>Δ</a:t>
            </a:r>
            <a:r>
              <a:rPr lang="en-US" altLang="zh-TW" i="1" dirty="0"/>
              <a:t>V</a:t>
            </a:r>
            <a:r>
              <a:rPr lang="zh-TW" altLang="en-US" dirty="0"/>
              <a:t>，故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8315047-F4F7-462E-801E-5A83037B9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E3DACB-E07D-4639-BE7C-4A1A3A1E4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71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7DE4A4-FB19-4D6B-9EAE-605826B72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916832"/>
            <a:ext cx="2713673" cy="12534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62BC88-5061-465B-A448-3CF7266D1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746386"/>
            <a:ext cx="5640705" cy="8001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EB3FAE6-1BBA-475B-840D-A579F198B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5373216"/>
            <a:ext cx="4847273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893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0D139D-C98F-43E3-8694-2AD6F8CE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14.6 </a:t>
            </a:r>
            <a:r>
              <a:rPr lang="zh-TW" altLang="en-US" dirty="0"/>
              <a:t>白努利方程式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5986B-642C-4633-BB5C-FA9DFB202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由於點 </a:t>
            </a:r>
            <a:r>
              <a:rPr lang="en-US" altLang="zh-TW" dirty="0"/>
              <a:t>1 </a:t>
            </a:r>
            <a:r>
              <a:rPr lang="zh-TW" altLang="en-US" dirty="0"/>
              <a:t>和點 </a:t>
            </a:r>
            <a:r>
              <a:rPr lang="en-US" altLang="zh-TW" dirty="0"/>
              <a:t>2 </a:t>
            </a:r>
            <a:r>
              <a:rPr lang="zh-TW" altLang="en-US" dirty="0"/>
              <a:t>這兩個位置可以任意選定，故我們乃可將上列結果表為</a:t>
            </a:r>
            <a:r>
              <a:rPr lang="zh-TW" altLang="en-US" b="1" dirty="0">
                <a:solidFill>
                  <a:srgbClr val="C00000"/>
                </a:solidFill>
              </a:rPr>
              <a:t>白努利方程式</a:t>
            </a:r>
            <a:r>
              <a:rPr lang="en-US" altLang="zh-TW" dirty="0"/>
              <a:t>(Bernoulli's equation)</a:t>
            </a:r>
            <a:r>
              <a:rPr lang="zh-TW" altLang="en-US" dirty="0"/>
              <a:t>：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442A758-2BE4-469B-8167-9ED16DC2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76C3AC9-BB97-41B2-95DB-44B77F77F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72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523526-2B35-49A2-ABC4-49F7D06A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429000"/>
            <a:ext cx="6634163" cy="7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952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42A4BA-0F26-4EC8-A152-7F1A89D6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14.6 </a:t>
            </a:r>
            <a:r>
              <a:rPr lang="zh-TW" altLang="en-US" dirty="0"/>
              <a:t>白努利方程式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577888-B6FD-4EBA-B681-D35E48411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56880"/>
            <a:ext cx="8229600" cy="409947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白努利</a:t>
            </a:r>
            <a:r>
              <a:rPr lang="en-US" altLang="zh-TW" dirty="0"/>
              <a:t>(Daniel Bernoulli)</a:t>
            </a:r>
            <a:r>
              <a:rPr lang="zh-TW" altLang="en-US" dirty="0"/>
              <a:t>乃是在 </a:t>
            </a:r>
            <a:r>
              <a:rPr lang="en-US" altLang="zh-TW" dirty="0"/>
              <a:t>1738 </a:t>
            </a:r>
            <a:r>
              <a:rPr lang="zh-TW" altLang="en-US" dirty="0"/>
              <a:t>年導出此式的，它可應用在</a:t>
            </a:r>
            <a:r>
              <a:rPr lang="zh-TW" altLang="en-US" b="1" dirty="0">
                <a:solidFill>
                  <a:srgbClr val="C00000"/>
                </a:solidFill>
              </a:rPr>
              <a:t>無黏滯性</a:t>
            </a:r>
            <a:r>
              <a:rPr lang="zh-TW" altLang="en-US" dirty="0"/>
              <a:t>、</a:t>
            </a:r>
            <a:r>
              <a:rPr lang="zh-TW" altLang="en-US" b="1" dirty="0">
                <a:solidFill>
                  <a:srgbClr val="C00000"/>
                </a:solidFill>
              </a:rPr>
              <a:t>不可壓縮流體流線</a:t>
            </a:r>
            <a:r>
              <a:rPr lang="zh-TW" altLang="en-US" dirty="0"/>
              <a:t>上的每一個點上，並且，它亦可說是</a:t>
            </a:r>
            <a:r>
              <a:rPr lang="zh-TW" altLang="en-US" b="1" dirty="0">
                <a:solidFill>
                  <a:srgbClr val="C00000"/>
                </a:solidFill>
              </a:rPr>
              <a:t>功─能定理</a:t>
            </a:r>
            <a:r>
              <a:rPr lang="en-US" altLang="zh-TW" dirty="0"/>
              <a:t>(work-energy theorem)</a:t>
            </a:r>
            <a:r>
              <a:rPr lang="zh-TW" altLang="en-US" dirty="0"/>
              <a:t>的一種變形。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須注意的是：當 </a:t>
            </a:r>
            <a:r>
              <a:rPr lang="en-US" altLang="zh-TW" i="1" dirty="0"/>
              <a:t>υ </a:t>
            </a:r>
            <a:r>
              <a:rPr lang="en-US" altLang="zh-TW" dirty="0"/>
              <a:t>= 0 </a:t>
            </a:r>
            <a:r>
              <a:rPr lang="zh-TW" altLang="en-US" dirty="0"/>
              <a:t>時，我們可得到 </a:t>
            </a:r>
            <a:r>
              <a:rPr lang="en-US" altLang="zh-TW" dirty="0"/>
              <a:t>14.8 </a:t>
            </a:r>
            <a:r>
              <a:rPr lang="zh-TW" altLang="en-US" dirty="0"/>
              <a:t>式。 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4CA1D7-6F8D-49FA-B0F0-F6AE17154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71FCFC-24D6-401B-A7D4-39713ED2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73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DAF6953-0CCE-4DB9-B532-6E21D4F7F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576784"/>
            <a:ext cx="6634163" cy="7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435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5975FED-1F10-4BEE-8E63-1440B309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14.5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6E7155F2-94B8-4565-B8BC-2760512EA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一飛機之機翼面積為 </a:t>
            </a:r>
            <a:r>
              <a:rPr lang="en-US" altLang="zh-TW" dirty="0"/>
              <a:t>80 </a:t>
            </a:r>
            <a:r>
              <a:rPr lang="en-US" altLang="zh-TW" dirty="0" err="1"/>
              <a:t>m</a:t>
            </a:r>
            <a:r>
              <a:rPr lang="en-US" altLang="zh-TW" baseline="30000" dirty="0" err="1"/>
              <a:t>2</a:t>
            </a:r>
            <a:r>
              <a:rPr lang="zh-TW" altLang="en-US" dirty="0"/>
              <a:t>，空氣流經機翼上、下方之速率分別為 </a:t>
            </a:r>
            <a:r>
              <a:rPr lang="en-US" altLang="zh-TW" dirty="0"/>
              <a:t>200 m/s</a:t>
            </a:r>
            <a:r>
              <a:rPr lang="zh-TW" altLang="en-US" dirty="0"/>
              <a:t>、</a:t>
            </a:r>
            <a:r>
              <a:rPr lang="en-US" altLang="zh-TW" dirty="0"/>
              <a:t>180 m/s</a:t>
            </a:r>
            <a:r>
              <a:rPr lang="zh-TW" altLang="en-US" dirty="0"/>
              <a:t>。由白努利效應，求作用於機翼之淨力。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80E3837-FD6C-4C1C-99DF-22BECA431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9CA36-0696-483E-B738-8016C9DF7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74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653506D6-64F5-4A88-8541-B5A26512A68C}"/>
              </a:ext>
            </a:extLst>
          </p:cNvPr>
          <p:cNvSpPr/>
          <p:nvPr/>
        </p:nvSpPr>
        <p:spPr>
          <a:xfrm>
            <a:off x="722313" y="3933056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66321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29EC39-A2D7-46AC-8F2B-79BE7E97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14.6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D8B3A9-EC4B-4DE4-8B6A-56C1207B8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在一大水槽底部，水由小孔中洩出，如圖 </a:t>
            </a:r>
            <a:r>
              <a:rPr lang="en-US" altLang="zh-TW" dirty="0"/>
              <a:t>14.20</a:t>
            </a:r>
            <a:r>
              <a:rPr lang="zh-TW" altLang="en-US" dirty="0"/>
              <a:t>。設水深為 </a:t>
            </a:r>
            <a:r>
              <a:rPr lang="en-US" altLang="zh-TW" i="1" dirty="0"/>
              <a:t>h</a:t>
            </a:r>
            <a:r>
              <a:rPr lang="zh-TW" altLang="en-US" dirty="0"/>
              <a:t>，則水洩出時之速率為何？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93D8217-A762-41CA-89FD-C64FAEE04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C94B306-9B45-494C-96AA-52865581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75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FDA4E24-EF41-4DB5-8F78-B72D809B8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417" y="3446105"/>
            <a:ext cx="3154680" cy="2863215"/>
          </a:xfrm>
          <a:prstGeom prst="rect">
            <a:avLst/>
          </a:prstGeom>
        </p:spPr>
      </p:pic>
      <p:sp>
        <p:nvSpPr>
          <p:cNvPr id="7" name="箭號: 有線條的向右箭號 6">
            <a:hlinkClick r:id="rId3" action="ppaction://hlinkfile"/>
            <a:extLst>
              <a:ext uri="{FF2B5EF4-FFF2-40B4-BE49-F238E27FC236}">
                <a16:creationId xmlns:a16="http://schemas.microsoft.com/office/drawing/2014/main" id="{442BBCBB-360C-4F61-A5E5-A2C52E7E7EDD}"/>
              </a:ext>
            </a:extLst>
          </p:cNvPr>
          <p:cNvSpPr/>
          <p:nvPr/>
        </p:nvSpPr>
        <p:spPr>
          <a:xfrm>
            <a:off x="722313" y="3501008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0054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C35B4CE4-5F7C-402A-96FD-39BF3877C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14.6 </a:t>
            </a:r>
            <a:r>
              <a:rPr lang="zh-TW" altLang="en-US" dirty="0"/>
              <a:t>白努利方程式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3EA6F65-9BBF-4363-BCBD-4435483B37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圖 </a:t>
            </a:r>
            <a:r>
              <a:rPr lang="en-US" altLang="zh-TW" dirty="0"/>
              <a:t>14.21 </a:t>
            </a:r>
            <a:r>
              <a:rPr lang="zh-TW" altLang="en-US" dirty="0"/>
              <a:t>畫出一管子，其截面積由 </a:t>
            </a:r>
            <a:r>
              <a:rPr lang="en-US" altLang="zh-TW" i="1" dirty="0"/>
              <a:t>A</a:t>
            </a:r>
            <a:r>
              <a:rPr lang="en-US" altLang="zh-TW" baseline="-25000" dirty="0"/>
              <a:t>1</a:t>
            </a:r>
            <a:r>
              <a:rPr lang="en-US" altLang="zh-TW" i="1" dirty="0"/>
              <a:t> </a:t>
            </a:r>
            <a:r>
              <a:rPr lang="zh-TW" altLang="en-US" dirty="0"/>
              <a:t>變至 </a:t>
            </a:r>
            <a:r>
              <a:rPr lang="en-US" altLang="zh-TW" i="1" dirty="0" err="1"/>
              <a:t>A</a:t>
            </a:r>
            <a:r>
              <a:rPr lang="en-US" altLang="zh-TW" baseline="-25000" dirty="0" err="1"/>
              <a:t>2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由於高度不變，故白努利方程式可寫為：</a:t>
            </a:r>
          </a:p>
          <a:p>
            <a:endParaRPr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53056574-6B5E-4AE2-B2BA-F2A402D3E9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55910" y="1790505"/>
            <a:ext cx="4038600" cy="2763593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8BF7693-F47D-4632-BCB0-871EFAB60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D04E4C0-A307-4799-A017-59C9E58F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76</a:t>
            </a:fld>
            <a:endParaRPr lang="en-GB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88C19F1-926A-4C24-9006-091223040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4293096"/>
            <a:ext cx="3200400" cy="82010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96CEA31-44D5-4981-A2C1-D3023DA5E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172" y="4537285"/>
            <a:ext cx="3498056" cy="95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810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C35B4CE4-5F7C-402A-96FD-39BF3877C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14.6 </a:t>
            </a:r>
            <a:r>
              <a:rPr lang="zh-TW" altLang="en-US" dirty="0"/>
              <a:t>白努利方程式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3EA6F65-9BBF-4363-BCBD-4435483B37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可看出：壓力高的地方，流速較慢；反之壓力低的地方，流速較快。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這種「速率高處壓力降低」之現象，稱為</a:t>
            </a:r>
            <a:r>
              <a:rPr lang="zh-TW" altLang="en-US" b="1" dirty="0">
                <a:solidFill>
                  <a:srgbClr val="C00000"/>
                </a:solidFill>
              </a:rPr>
              <a:t>白努利效應</a:t>
            </a:r>
            <a:r>
              <a:rPr lang="en-US" altLang="zh-TW" dirty="0"/>
              <a:t>(Bernoulli effect)</a:t>
            </a:r>
            <a:r>
              <a:rPr lang="zh-TW" altLang="en-US" dirty="0"/>
              <a:t>。</a:t>
            </a: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53056574-6B5E-4AE2-B2BA-F2A402D3E9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55910" y="1790505"/>
            <a:ext cx="4038600" cy="2763593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8BF7693-F47D-4632-BCB0-871EFAB60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D04E4C0-A307-4799-A017-59C9E58F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77</a:t>
            </a:fld>
            <a:endParaRPr lang="en-GB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96CEA31-44D5-4981-A2C1-D3023DA5E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172" y="4537285"/>
            <a:ext cx="3498056" cy="95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63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6E3F955-5334-45EF-86E6-F20C7265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14.6 </a:t>
            </a:r>
            <a:r>
              <a:rPr lang="zh-TW" altLang="en-US" dirty="0"/>
              <a:t>白努利方程式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F95A735C-F3C9-4731-8B31-EE1FC5EF4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白努利效應乃是</a:t>
            </a:r>
            <a:r>
              <a:rPr lang="zh-TW" altLang="en-US" b="1" dirty="0">
                <a:solidFill>
                  <a:srgbClr val="C00000"/>
                </a:solidFill>
              </a:rPr>
              <a:t>文丘里流量計</a:t>
            </a:r>
            <a:r>
              <a:rPr lang="en-US" altLang="zh-TW" dirty="0"/>
              <a:t>(Venturi meter)</a:t>
            </a:r>
            <a:r>
              <a:rPr lang="zh-TW" altLang="en-US" dirty="0"/>
              <a:t>之應用基礎，此流量計乃是一種測量流速的裝置。由連續方程式如： </a:t>
            </a:r>
            <a:r>
              <a:rPr lang="en-US" altLang="zh-TW" i="1" dirty="0"/>
              <a:t>A</a:t>
            </a:r>
            <a:r>
              <a:rPr lang="en-US" altLang="zh-TW" baseline="-25000" dirty="0"/>
              <a:t>1</a:t>
            </a:r>
            <a:r>
              <a:rPr lang="el-GR" altLang="zh-TW" i="1" dirty="0"/>
              <a:t>υ</a:t>
            </a:r>
            <a:r>
              <a:rPr lang="en-US" altLang="zh-TW" baseline="-25000" dirty="0"/>
              <a:t>1</a:t>
            </a:r>
            <a:r>
              <a:rPr lang="el-GR" altLang="zh-TW" i="1" dirty="0"/>
              <a:t> </a:t>
            </a:r>
            <a:r>
              <a:rPr lang="el-GR" altLang="zh-TW" dirty="0"/>
              <a:t>=</a:t>
            </a:r>
            <a:r>
              <a:rPr lang="el-GR" altLang="zh-TW" i="1" dirty="0"/>
              <a:t> </a:t>
            </a:r>
            <a:r>
              <a:rPr lang="en-US" altLang="zh-TW" i="1" dirty="0" err="1"/>
              <a:t>A</a:t>
            </a:r>
            <a:r>
              <a:rPr lang="en-US" altLang="zh-TW" baseline="-25000" dirty="0" err="1"/>
              <a:t>2</a:t>
            </a:r>
            <a:r>
              <a:rPr lang="el-GR" altLang="zh-TW" i="1" dirty="0"/>
              <a:t>υ</a:t>
            </a:r>
            <a:r>
              <a:rPr lang="en-US" altLang="zh-TW" baseline="-25000" dirty="0"/>
              <a:t>2</a:t>
            </a:r>
            <a:r>
              <a:rPr lang="zh-TW" altLang="el-GR" dirty="0"/>
              <a:t>，</a:t>
            </a:r>
            <a:r>
              <a:rPr lang="zh-TW" altLang="en-US" dirty="0"/>
              <a:t>以</a:t>
            </a:r>
            <a:r>
              <a:rPr lang="zh-TW" altLang="en-US" i="1" dirty="0"/>
              <a:t> </a:t>
            </a:r>
            <a:r>
              <a:rPr lang="el-GR" altLang="zh-TW" i="1" dirty="0"/>
              <a:t>υ</a:t>
            </a:r>
            <a:r>
              <a:rPr lang="en-US" altLang="zh-TW" baseline="-25000" dirty="0"/>
              <a:t>1</a:t>
            </a:r>
            <a:r>
              <a:rPr lang="el-GR" altLang="zh-TW" i="1" dirty="0"/>
              <a:t> </a:t>
            </a:r>
            <a:r>
              <a:rPr lang="el-GR" altLang="zh-TW" dirty="0"/>
              <a:t>=</a:t>
            </a:r>
            <a:r>
              <a:rPr lang="el-GR" altLang="zh-TW" i="1" dirty="0"/>
              <a:t> υ</a:t>
            </a:r>
            <a:r>
              <a:rPr lang="en-US" altLang="zh-TW" baseline="-25000" dirty="0"/>
              <a:t>2</a:t>
            </a:r>
            <a:r>
              <a:rPr lang="el-GR" altLang="zh-TW" i="1" dirty="0"/>
              <a:t> </a:t>
            </a:r>
            <a:r>
              <a:rPr lang="el-GR" altLang="zh-TW" dirty="0"/>
              <a:t>(</a:t>
            </a:r>
            <a:r>
              <a:rPr lang="en-US" altLang="zh-TW" i="1" dirty="0" err="1"/>
              <a:t>A</a:t>
            </a:r>
            <a:r>
              <a:rPr lang="en-US" altLang="zh-TW" baseline="-25000" dirty="0" err="1"/>
              <a:t>2</a:t>
            </a:r>
            <a:r>
              <a:rPr lang="en-US" altLang="zh-TW" dirty="0"/>
              <a:t>/</a:t>
            </a:r>
            <a:r>
              <a:rPr lang="en-US" altLang="zh-TW" i="1" dirty="0"/>
              <a:t>A</a:t>
            </a:r>
            <a:r>
              <a:rPr lang="en-US" altLang="zh-TW" baseline="-25000" dirty="0"/>
              <a:t>1</a:t>
            </a:r>
            <a:r>
              <a:rPr lang="en-US" altLang="zh-TW" dirty="0"/>
              <a:t>)</a:t>
            </a:r>
            <a:r>
              <a:rPr lang="en-US" altLang="zh-TW" i="1" dirty="0"/>
              <a:t> </a:t>
            </a:r>
            <a:r>
              <a:rPr lang="zh-TW" altLang="en-US" dirty="0"/>
              <a:t>代入上式，得：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因 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2</a:t>
            </a:r>
            <a:r>
              <a:rPr lang="en-US" altLang="zh-TW" baseline="30000" dirty="0" err="1"/>
              <a:t>2</a:t>
            </a:r>
            <a:r>
              <a:rPr lang="en-US" altLang="zh-TW" dirty="0"/>
              <a:t> </a:t>
            </a:r>
            <a:r>
              <a:rPr lang="zh-TW" altLang="en-US" dirty="0"/>
              <a:t>必為正值，故必須 </a:t>
            </a:r>
            <a:r>
              <a:rPr lang="en-US" altLang="zh-TW" i="1" dirty="0" err="1"/>
              <a:t>P</a:t>
            </a:r>
            <a:r>
              <a:rPr lang="en-US" altLang="zh-TW" baseline="-25000" dirty="0" err="1"/>
              <a:t>1</a:t>
            </a:r>
            <a:r>
              <a:rPr lang="en-US" altLang="zh-TW" i="1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i="1" dirty="0" err="1"/>
              <a:t>P</a:t>
            </a:r>
            <a:r>
              <a:rPr lang="en-US" altLang="zh-TW" baseline="-25000" dirty="0" err="1"/>
              <a:t>2</a:t>
            </a:r>
            <a:r>
              <a:rPr lang="zh-TW" altLang="en-US" dirty="0"/>
              <a:t>。也就是說：截面較小的地方壓力較大。而在流速高且壓力小的地方，流線會較密集</a:t>
            </a:r>
            <a:r>
              <a:rPr lang="en-US" altLang="zh-TW" dirty="0"/>
              <a:t>(</a:t>
            </a:r>
            <a:r>
              <a:rPr lang="zh-TW" altLang="en-US" dirty="0"/>
              <a:t>圖</a:t>
            </a:r>
            <a:r>
              <a:rPr lang="en-US" altLang="zh-TW" dirty="0"/>
              <a:t>14.18)</a:t>
            </a:r>
            <a:r>
              <a:rPr lang="zh-TW" altLang="en-US" dirty="0"/>
              <a:t>。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1D06CA-0772-43FA-92DE-098B6107A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0F836F-2EE1-4E32-BBF3-A22DF2F49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78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4DF110E-38F9-46A7-8776-1FB744640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284984"/>
            <a:ext cx="2286953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869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FEA7CD87-ACC6-4B39-BEC3-7EBBB018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14.6 </a:t>
            </a:r>
            <a:r>
              <a:rPr lang="zh-TW" altLang="en-US" dirty="0"/>
              <a:t>白努利方程式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5F29AF2-CBAA-4872-B0F0-886FE38766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(a) </a:t>
            </a:r>
            <a:r>
              <a:rPr lang="zh-TW" altLang="en-US" dirty="0"/>
              <a:t>香水噴霧器。空氣吹經 </a:t>
            </a:r>
            <a:r>
              <a:rPr lang="en-US" altLang="zh-TW" i="1" dirty="0"/>
              <a:t>A </a:t>
            </a:r>
            <a:r>
              <a:rPr lang="zh-TW" altLang="en-US" dirty="0"/>
              <a:t>管時，</a:t>
            </a:r>
            <a:r>
              <a:rPr lang="en-US" altLang="zh-TW" i="1" dirty="0"/>
              <a:t>B </a:t>
            </a:r>
            <a:r>
              <a:rPr lang="zh-TW" altLang="en-US" dirty="0"/>
              <a:t>管頂端壓力降低，容器中之液體乃被迫入 </a:t>
            </a:r>
            <a:r>
              <a:rPr lang="en-US" altLang="zh-TW" i="1" dirty="0"/>
              <a:t>B </a:t>
            </a:r>
            <a:r>
              <a:rPr lang="zh-TW" altLang="en-US" dirty="0"/>
              <a:t>管，而與 </a:t>
            </a:r>
            <a:r>
              <a:rPr lang="en-US" altLang="zh-TW" i="1" dirty="0"/>
              <a:t>A </a:t>
            </a:r>
            <a:r>
              <a:rPr lang="zh-TW" altLang="en-US" dirty="0"/>
              <a:t>中之氣體混合， 形成霧氣而由噴嘴噴出。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798177E-1748-4D1E-B28B-2762388281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1" y="1815472"/>
            <a:ext cx="3513773" cy="3560445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7963D8B-33C8-4DBD-81DF-FE1BEDDFC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3BB665-2361-4A7E-82AE-ABC96860D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309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959CE6-EAC2-4B36-A751-E8A7BCBE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14.1</a:t>
            </a:r>
            <a:r>
              <a:rPr lang="zh-TW" altLang="en-US" dirty="0"/>
              <a:t> 密度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1684A3-F6D9-4F26-BCE0-4E623BAF2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質量為 </a:t>
            </a:r>
            <a:r>
              <a:rPr lang="en-US" altLang="zh-TW" i="1" dirty="0"/>
              <a:t>m</a:t>
            </a:r>
            <a:r>
              <a:rPr lang="zh-TW" altLang="en-US" dirty="0"/>
              <a:t>、體積為 </a:t>
            </a:r>
            <a:r>
              <a:rPr lang="en-US" altLang="zh-TW" i="1" dirty="0"/>
              <a:t>V </a:t>
            </a:r>
            <a:r>
              <a:rPr lang="zh-TW" altLang="en-US" dirty="0"/>
              <a:t>之物體，其平均</a:t>
            </a:r>
            <a:r>
              <a:rPr lang="zh-TW" altLang="en-US" b="1" dirty="0">
                <a:solidFill>
                  <a:srgbClr val="C00000"/>
                </a:solidFill>
              </a:rPr>
              <a:t>密度</a:t>
            </a:r>
            <a:r>
              <a:rPr lang="en-US" altLang="zh-TW" dirty="0"/>
              <a:t>(density)</a:t>
            </a:r>
            <a:r>
              <a:rPr lang="zh-TW" altLang="en-US" dirty="0"/>
              <a:t>定義為： </a:t>
            </a:r>
            <a:br>
              <a:rPr lang="en-US" altLang="zh-TW" dirty="0"/>
            </a:br>
            <a:endParaRPr lang="en-US" altLang="zh-TW" dirty="0"/>
          </a:p>
          <a:p>
            <a:r>
              <a:rPr lang="zh-TW" altLang="en-US" dirty="0"/>
              <a:t>若物體之密度逐點變化，則應定義為： 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其中 </a:t>
            </a:r>
            <a:r>
              <a:rPr lang="en-US" altLang="zh-TW" i="1" dirty="0"/>
              <a:t>dm </a:t>
            </a:r>
            <a:r>
              <a:rPr lang="zh-TW" altLang="en-US" dirty="0"/>
              <a:t>表無限小之質量單元，</a:t>
            </a:r>
            <a:r>
              <a:rPr lang="en-US" altLang="zh-TW" i="1" dirty="0" err="1"/>
              <a:t>dV</a:t>
            </a:r>
            <a:r>
              <a:rPr lang="en-US" altLang="zh-TW" i="1" dirty="0"/>
              <a:t> </a:t>
            </a:r>
            <a:r>
              <a:rPr lang="zh-TW" altLang="en-US" dirty="0"/>
              <a:t>表所占據之無限小體積單元。</a:t>
            </a:r>
            <a:endParaRPr lang="en-US" altLang="zh-TW" dirty="0"/>
          </a:p>
          <a:p>
            <a:r>
              <a:rPr lang="zh-TW" altLang="en-US" dirty="0"/>
              <a:t>密度的 </a:t>
            </a:r>
            <a:r>
              <a:rPr lang="en-US" altLang="zh-TW" dirty="0"/>
              <a:t>SI </a:t>
            </a:r>
            <a:r>
              <a:rPr lang="zh-TW" altLang="en-US" dirty="0"/>
              <a:t>單位為 </a:t>
            </a:r>
            <a:r>
              <a:rPr lang="en-US" altLang="zh-TW" dirty="0"/>
              <a:t>kg/</a:t>
            </a:r>
            <a:r>
              <a:rPr lang="en-US" altLang="zh-TW" dirty="0" err="1"/>
              <a:t>m</a:t>
            </a:r>
            <a:r>
              <a:rPr lang="en-US" altLang="zh-TW" baseline="30000" dirty="0" err="1"/>
              <a:t>3</a:t>
            </a:r>
            <a:r>
              <a:rPr lang="zh-TW" altLang="en-US" dirty="0"/>
              <a:t>，有時以 </a:t>
            </a:r>
            <a:r>
              <a:rPr lang="en-US" altLang="zh-TW" dirty="0"/>
              <a:t>cgs </a:t>
            </a:r>
            <a:r>
              <a:rPr lang="zh-TW" altLang="en-US" dirty="0"/>
              <a:t>單位 </a:t>
            </a:r>
            <a:r>
              <a:rPr lang="en-US" altLang="zh-TW" dirty="0"/>
              <a:t>g/</a:t>
            </a:r>
            <a:r>
              <a:rPr lang="en-US" altLang="zh-TW" dirty="0" err="1"/>
              <a:t>cm</a:t>
            </a:r>
            <a:r>
              <a:rPr lang="en-US" altLang="zh-TW" baseline="30000" dirty="0" err="1"/>
              <a:t>3</a:t>
            </a:r>
            <a:r>
              <a:rPr lang="en-US" altLang="zh-TW" dirty="0"/>
              <a:t> </a:t>
            </a:r>
            <a:r>
              <a:rPr lang="zh-TW" altLang="en-US" dirty="0"/>
              <a:t>表示，而 </a:t>
            </a:r>
            <a:r>
              <a:rPr lang="en-US" altLang="zh-TW" dirty="0"/>
              <a:t>1 g/</a:t>
            </a:r>
            <a:r>
              <a:rPr lang="en-US" altLang="zh-TW" dirty="0" err="1"/>
              <a:t>cm</a:t>
            </a:r>
            <a:r>
              <a:rPr lang="en-US" altLang="zh-TW" baseline="30000" dirty="0" err="1"/>
              <a:t>3</a:t>
            </a:r>
            <a:r>
              <a:rPr lang="en-US" altLang="zh-TW" dirty="0"/>
              <a:t> = 10</a:t>
            </a:r>
            <a:r>
              <a:rPr lang="en-US" altLang="zh-TW" baseline="30000" dirty="0"/>
              <a:t>3</a:t>
            </a:r>
            <a:r>
              <a:rPr lang="en-US" altLang="zh-TW" dirty="0"/>
              <a:t> kg/</a:t>
            </a:r>
            <a:r>
              <a:rPr lang="en-US" altLang="zh-TW" dirty="0" err="1"/>
              <a:t>m</a:t>
            </a:r>
            <a:r>
              <a:rPr lang="en-US" altLang="zh-TW" baseline="30000" dirty="0" err="1"/>
              <a:t>3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51FE9B5-B6EB-4D6E-AFE1-4CFC21A8D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C2FC3C6-E0F4-4FD5-AC0C-3B806DA70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8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29AF08-85C9-42A4-AA88-B20655982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88840"/>
            <a:ext cx="5360670" cy="7000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E731DD0-9CC6-4702-814A-05C7BEC0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3429000"/>
            <a:ext cx="1153478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717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E45871-9C89-4FC1-8F76-6CA7AA62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14.6 </a:t>
            </a:r>
            <a:r>
              <a:rPr lang="zh-TW" altLang="en-US" dirty="0"/>
              <a:t>白努利方程式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18FACA-7D80-4C86-BDFC-CC04CCC963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(b) </a:t>
            </a:r>
            <a:r>
              <a:rPr lang="zh-TW" altLang="en-US" dirty="0"/>
              <a:t>流至引擎之燃料由化油器中之節流閥控制。當空氣流經縮頸處時壓力降低，致使汽油由流液洞逸入。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7CE6900-EB97-43CD-9F33-21812B2EF6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812661"/>
            <a:ext cx="3180398" cy="3227070"/>
          </a:xfrm>
          <a:prstGeom prst="rect">
            <a:avLst/>
          </a:prstGeom>
        </p:spPr>
      </p:pic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D098D8-25CB-4E6E-B0ED-41E1D9DF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1857AE-2E81-427E-8C43-F0CAF60FC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3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C0FACC9-9A8D-4017-9FCE-F1526807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14.1</a:t>
            </a:r>
            <a:r>
              <a:rPr lang="zh-TW" altLang="en-US" dirty="0"/>
              <a:t> 密度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0473B7B6-6E76-4338-ADB6-A839B3496A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0070C0"/>
                </a:solidFill>
              </a:rPr>
              <a:t>表 </a:t>
            </a:r>
            <a:r>
              <a:rPr lang="en-US" altLang="zh-TW" b="1" dirty="0">
                <a:solidFill>
                  <a:srgbClr val="0070C0"/>
                </a:solidFill>
              </a:rPr>
              <a:t>14.1 </a:t>
            </a:r>
            <a:r>
              <a:rPr lang="zh-TW" altLang="en-US" dirty="0"/>
              <a:t>示出幾種物質的密度。物質的密度與溫度、壓力有關，這點對氣體來說其變化要比固體和液體來得大。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07E264B-6F4D-4C12-B187-3F15CEFE97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84774" y="1341438"/>
            <a:ext cx="2133600" cy="5471520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79C8BB8-8FCB-4168-A4B2-ED72E1B4F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14</a:t>
            </a:r>
            <a:r>
              <a:rPr lang="zh-TW" altLang="en-US"/>
              <a:t>章 固體與流體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3D2DE0-020D-4DC7-A8A8-1DDB412C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757764"/>
      </p:ext>
    </p:extLst>
  </p:cSld>
  <p:clrMapOvr>
    <a:masterClrMapping/>
  </p:clrMapOvr>
</p:sld>
</file>

<file path=ppt/theme/theme1.xml><?xml version="1.0" encoding="utf-8"?>
<a:theme xmlns:a="http://schemas.openxmlformats.org/drawingml/2006/main" name="PHYS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YS.potx" id="{98E04493-CB15-4BD8-BACC-575DD2A1C759}" vid="{E35F2D3A-49ED-4280-A7AD-151964FEB1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PHYS</Template>
  <TotalTime>1092</TotalTime>
  <Words>4734</Words>
  <Application>Microsoft Office PowerPoint</Application>
  <PresentationFormat>如螢幕大小 (4:3)</PresentationFormat>
  <Paragraphs>418</Paragraphs>
  <Slides>80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80</vt:i4>
      </vt:variant>
    </vt:vector>
  </HeadingPairs>
  <TitlesOfParts>
    <vt:vector size="87" baseType="lpstr">
      <vt:lpstr>標楷體</vt:lpstr>
      <vt:lpstr>Arial</vt:lpstr>
      <vt:lpstr>Calibri</vt:lpstr>
      <vt:lpstr>Times New Roman</vt:lpstr>
      <vt:lpstr>Wingdings</vt:lpstr>
      <vt:lpstr>Wingdings 3</vt:lpstr>
      <vt:lpstr>PHYS</vt:lpstr>
      <vt:lpstr>PowerPoint 簡報</vt:lpstr>
      <vt:lpstr>普通物理學(第三版) 原著：Harris Benson</vt:lpstr>
      <vt:lpstr>第 14 章 固體與流體</vt:lpstr>
      <vt:lpstr>本章要點</vt:lpstr>
      <vt:lpstr>本章內容</vt:lpstr>
      <vt:lpstr>14.1 密度</vt:lpstr>
      <vt:lpstr>14.1 密度</vt:lpstr>
      <vt:lpstr>14.1 密度</vt:lpstr>
      <vt:lpstr>14.1 密度</vt:lpstr>
      <vt:lpstr>14.1 密度</vt:lpstr>
      <vt:lpstr>14.2 彈性係數</vt:lpstr>
      <vt:lpstr>14.2 彈性係數</vt:lpstr>
      <vt:lpstr>14.2 彈性係數</vt:lpstr>
      <vt:lpstr>14.2 彈性係數</vt:lpstr>
      <vt:lpstr>14.2 彈性係數</vt:lpstr>
      <vt:lpstr>14.2 彈性係數</vt:lpstr>
      <vt:lpstr>14.2 彈性係數</vt:lpstr>
      <vt:lpstr>14.2 彈性係數</vt:lpstr>
      <vt:lpstr>14.2 彈性係數</vt:lpstr>
      <vt:lpstr>14.2 彈性係數</vt:lpstr>
      <vt:lpstr>14.2 彈性係數</vt:lpstr>
      <vt:lpstr>例題 14.1</vt:lpstr>
      <vt:lpstr>14.2 彈性係數</vt:lpstr>
      <vt:lpstr>14.2 彈性係數</vt:lpstr>
      <vt:lpstr>14.2 彈性係數</vt:lpstr>
      <vt:lpstr>14.2 彈性係數</vt:lpstr>
      <vt:lpstr>14.2 彈性係數</vt:lpstr>
      <vt:lpstr>14.2 彈性係數</vt:lpstr>
      <vt:lpstr>14.2 彈性係數</vt:lpstr>
      <vt:lpstr>14.2 彈性係數</vt:lpstr>
      <vt:lpstr>14.3 流體中的壓力</vt:lpstr>
      <vt:lpstr>14.3 流體中的壓力</vt:lpstr>
      <vt:lpstr>14.3 流體中的壓力</vt:lpstr>
      <vt:lpstr>14.3 流體中的壓力</vt:lpstr>
      <vt:lpstr>14.3 流體中的壓力</vt:lpstr>
      <vt:lpstr>14.3 流體中的壓力</vt:lpstr>
      <vt:lpstr>14.3 流體中的壓力</vt:lpstr>
      <vt:lpstr>14.3 流體中的壓力</vt:lpstr>
      <vt:lpstr>14.3 流體中的壓力</vt:lpstr>
      <vt:lpstr>14.3 流體中的壓力</vt:lpstr>
      <vt:lpstr>14.3 流體中的壓力</vt:lpstr>
      <vt:lpstr>14.3 流體中的壓力</vt:lpstr>
      <vt:lpstr>14.3 流體中的壓力</vt:lpstr>
      <vt:lpstr>練習題1</vt:lpstr>
      <vt:lpstr>14.4 阿基米德原理</vt:lpstr>
      <vt:lpstr>14.4 阿基米德原理</vt:lpstr>
      <vt:lpstr>14.4 阿基米德原理</vt:lpstr>
      <vt:lpstr>14.4 阿基米德原理</vt:lpstr>
      <vt:lpstr>練習題2</vt:lpstr>
      <vt:lpstr>例題 14.2</vt:lpstr>
      <vt:lpstr>例題 14.3</vt:lpstr>
      <vt:lpstr>例題 14.4</vt:lpstr>
      <vt:lpstr>練習題3</vt:lpstr>
      <vt:lpstr>14.4 阿基米德原理</vt:lpstr>
      <vt:lpstr>14.4 阿基米德原理</vt:lpstr>
      <vt:lpstr>14.4 阿基米德原理</vt:lpstr>
      <vt:lpstr>14.4 阿基米德原理</vt:lpstr>
      <vt:lpstr>14.5 連續方程式</vt:lpstr>
      <vt:lpstr>14.5 連續方程式</vt:lpstr>
      <vt:lpstr>14.5 連續方程式</vt:lpstr>
      <vt:lpstr>14.5 連續方程式</vt:lpstr>
      <vt:lpstr>14.5 連續方程式</vt:lpstr>
      <vt:lpstr>14.5 連續方程式</vt:lpstr>
      <vt:lpstr>14.5 連續方程式</vt:lpstr>
      <vt:lpstr>14.5 連續方程式</vt:lpstr>
      <vt:lpstr>14.5 連續方程式</vt:lpstr>
      <vt:lpstr>14.6 白努利方程式</vt:lpstr>
      <vt:lpstr>14.6 白努利方程式</vt:lpstr>
      <vt:lpstr>14.6 白努利方程式</vt:lpstr>
      <vt:lpstr>14.6 白努利方程式</vt:lpstr>
      <vt:lpstr>14.6 白努利方程式</vt:lpstr>
      <vt:lpstr>14.6 白努利方程式</vt:lpstr>
      <vt:lpstr>14.6 白努利方程式</vt:lpstr>
      <vt:lpstr>例題 14.5</vt:lpstr>
      <vt:lpstr>例題 14.6</vt:lpstr>
      <vt:lpstr>14.6 白努利方程式</vt:lpstr>
      <vt:lpstr>14.6 白努利方程式</vt:lpstr>
      <vt:lpstr>14.6 白努利方程式</vt:lpstr>
      <vt:lpstr>14.6 白努利方程式</vt:lpstr>
      <vt:lpstr>14.6 白努利方程式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Fenny Lee</cp:lastModifiedBy>
  <cp:revision>242</cp:revision>
  <dcterms:modified xsi:type="dcterms:W3CDTF">2020-06-16T02:02:06Z</dcterms:modified>
</cp:coreProperties>
</file>